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handoutMasterIdLst>
    <p:handoutMasterId r:id="rId124"/>
  </p:handoutMasterIdLst>
  <p:sldIdLst>
    <p:sldId id="916" r:id="rId2"/>
    <p:sldId id="1495" r:id="rId3"/>
    <p:sldId id="1644" r:id="rId4"/>
    <p:sldId id="1538" r:id="rId5"/>
    <p:sldId id="1498" r:id="rId6"/>
    <p:sldId id="1499" r:id="rId7"/>
    <p:sldId id="1636" r:id="rId8"/>
    <p:sldId id="1591" r:id="rId9"/>
    <p:sldId id="1592" r:id="rId10"/>
    <p:sldId id="1593" r:id="rId11"/>
    <p:sldId id="1617" r:id="rId12"/>
    <p:sldId id="1541" r:id="rId13"/>
    <p:sldId id="1574" r:id="rId14"/>
    <p:sldId id="1606" r:id="rId15"/>
    <p:sldId id="1543" r:id="rId16"/>
    <p:sldId id="1544" r:id="rId17"/>
    <p:sldId id="1509" r:id="rId18"/>
    <p:sldId id="1576" r:id="rId19"/>
    <p:sldId id="1511" r:id="rId20"/>
    <p:sldId id="1512" r:id="rId21"/>
    <p:sldId id="1515" r:id="rId22"/>
    <p:sldId id="1516" r:id="rId23"/>
    <p:sldId id="1524" r:id="rId24"/>
    <p:sldId id="1605" r:id="rId25"/>
    <p:sldId id="1526" r:id="rId26"/>
    <p:sldId id="1582" r:id="rId27"/>
    <p:sldId id="1646" r:id="rId28"/>
    <p:sldId id="1508" r:id="rId29"/>
    <p:sldId id="1692" r:id="rId30"/>
    <p:sldId id="1608" r:id="rId31"/>
    <p:sldId id="1610" r:id="rId32"/>
    <p:sldId id="1684" r:id="rId33"/>
    <p:sldId id="1685" r:id="rId34"/>
    <p:sldId id="1686" r:id="rId35"/>
    <p:sldId id="1687" r:id="rId36"/>
    <p:sldId id="1688" r:id="rId37"/>
    <p:sldId id="1549" r:id="rId38"/>
    <p:sldId id="1476" r:id="rId39"/>
    <p:sldId id="1547" r:id="rId40"/>
    <p:sldId id="1546" r:id="rId41"/>
    <p:sldId id="1556" r:id="rId42"/>
    <p:sldId id="1545" r:id="rId43"/>
    <p:sldId id="1560" r:id="rId44"/>
    <p:sldId id="1489" r:id="rId45"/>
    <p:sldId id="1536" r:id="rId46"/>
    <p:sldId id="1656" r:id="rId47"/>
    <p:sldId id="1568" r:id="rId48"/>
    <p:sldId id="1581" r:id="rId49"/>
    <p:sldId id="1657" r:id="rId50"/>
    <p:sldId id="1589" r:id="rId51"/>
    <p:sldId id="1647" r:id="rId52"/>
    <p:sldId id="1693" r:id="rId53"/>
    <p:sldId id="1694" r:id="rId54"/>
    <p:sldId id="1621" r:id="rId55"/>
    <p:sldId id="1652" r:id="rId56"/>
    <p:sldId id="1651" r:id="rId57"/>
    <p:sldId id="1696" r:id="rId58"/>
    <p:sldId id="1698" r:id="rId59"/>
    <p:sldId id="1702" r:id="rId60"/>
    <p:sldId id="1587" r:id="rId61"/>
    <p:sldId id="1701" r:id="rId62"/>
    <p:sldId id="1700" r:id="rId63"/>
    <p:sldId id="1699" r:id="rId64"/>
    <p:sldId id="1703" r:id="rId65"/>
    <p:sldId id="1681" r:id="rId66"/>
    <p:sldId id="1682" r:id="rId67"/>
    <p:sldId id="1683" r:id="rId68"/>
    <p:sldId id="1704" r:id="rId69"/>
    <p:sldId id="1705" r:id="rId70"/>
    <p:sldId id="1706" r:id="rId71"/>
    <p:sldId id="1648" r:id="rId72"/>
    <p:sldId id="1653" r:id="rId73"/>
    <p:sldId id="1558" r:id="rId74"/>
    <p:sldId id="1691" r:id="rId75"/>
    <p:sldId id="1601" r:id="rId76"/>
    <p:sldId id="1583" r:id="rId77"/>
    <p:sldId id="1639" r:id="rId78"/>
    <p:sldId id="1588" r:id="rId79"/>
    <p:sldId id="1609" r:id="rId80"/>
    <p:sldId id="1640" r:id="rId81"/>
    <p:sldId id="1600" r:id="rId82"/>
    <p:sldId id="1625" r:id="rId83"/>
    <p:sldId id="1631" r:id="rId84"/>
    <p:sldId id="1632" r:id="rId85"/>
    <p:sldId id="1633" r:id="rId86"/>
    <p:sldId id="1634" r:id="rId87"/>
    <p:sldId id="1635" r:id="rId88"/>
    <p:sldId id="1637" r:id="rId89"/>
    <p:sldId id="1579" r:id="rId90"/>
    <p:sldId id="1619" r:id="rId91"/>
    <p:sldId id="1624" r:id="rId92"/>
    <p:sldId id="1626" r:id="rId93"/>
    <p:sldId id="1627" r:id="rId94"/>
    <p:sldId id="1628" r:id="rId95"/>
    <p:sldId id="1629" r:id="rId96"/>
    <p:sldId id="1532" r:id="rId97"/>
    <p:sldId id="1643" r:id="rId98"/>
    <p:sldId id="1642" r:id="rId99"/>
    <p:sldId id="1534" r:id="rId100"/>
    <p:sldId id="1599" r:id="rId101"/>
    <p:sldId id="1671" r:id="rId102"/>
    <p:sldId id="1559" r:id="rId103"/>
    <p:sldId id="1563" r:id="rId104"/>
    <p:sldId id="1564" r:id="rId105"/>
    <p:sldId id="1565" r:id="rId106"/>
    <p:sldId id="1613" r:id="rId107"/>
    <p:sldId id="1614" r:id="rId108"/>
    <p:sldId id="1586" r:id="rId109"/>
    <p:sldId id="1659" r:id="rId110"/>
    <p:sldId id="1584" r:id="rId111"/>
    <p:sldId id="1585" r:id="rId112"/>
    <p:sldId id="1660" r:id="rId113"/>
    <p:sldId id="1690" r:id="rId114"/>
    <p:sldId id="1607" r:id="rId115"/>
    <p:sldId id="1658" r:id="rId116"/>
    <p:sldId id="1554" r:id="rId117"/>
    <p:sldId id="1597" r:id="rId118"/>
    <p:sldId id="1622" r:id="rId119"/>
    <p:sldId id="1598" r:id="rId120"/>
    <p:sldId id="1662" r:id="rId121"/>
    <p:sldId id="1663" r:id="rId122"/>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DCB"/>
    <a:srgbClr val="00FF00"/>
    <a:srgbClr val="D9E4F2"/>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autoAdjust="0"/>
    <p:restoredTop sz="88398" autoAdjust="0"/>
  </p:normalViewPr>
  <p:slideViewPr>
    <p:cSldViewPr>
      <p:cViewPr varScale="1">
        <p:scale>
          <a:sx n="70" d="100"/>
          <a:sy n="70" d="100"/>
        </p:scale>
        <p:origin x="672" y="54"/>
      </p:cViewPr>
      <p:guideLst>
        <p:guide orient="horz" pos="2160"/>
        <p:guide pos="3840"/>
      </p:guideLst>
    </p:cSldViewPr>
  </p:slideViewPr>
  <p:outlineViewPr>
    <p:cViewPr>
      <p:scale>
        <a:sx n="33" d="100"/>
        <a:sy n="33" d="100"/>
      </p:scale>
      <p:origin x="0" y="-1635"/>
    </p:cViewPr>
  </p:outlineViewPr>
  <p:notesTextViewPr>
    <p:cViewPr>
      <p:scale>
        <a:sx n="66" d="100"/>
        <a:sy n="66" d="100"/>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27/11/2020</a:t>
            </a:fld>
            <a:endParaRPr lang="en-SG"/>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27/11/2020</a:t>
            </a:fld>
            <a:endParaRPr lang="en-SG"/>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e138.net/zhongyao/cai-141.html"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a:p>
        </p:txBody>
      </p:sp>
    </p:spTree>
    <p:extLst>
      <p:ext uri="{BB962C8B-B14F-4D97-AF65-F5344CB8AC3E}">
        <p14:creationId xmlns:p14="http://schemas.microsoft.com/office/powerpoint/2010/main" val="14225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18</a:t>
            </a:fld>
            <a:endParaRPr lang="en-SG"/>
          </a:p>
        </p:txBody>
      </p:sp>
    </p:spTree>
    <p:extLst>
      <p:ext uri="{BB962C8B-B14F-4D97-AF65-F5344CB8AC3E}">
        <p14:creationId xmlns:p14="http://schemas.microsoft.com/office/powerpoint/2010/main" val="144819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19</a:t>
            </a:fld>
            <a:endParaRPr lang="en-US"/>
          </a:p>
        </p:txBody>
      </p:sp>
    </p:spTree>
    <p:extLst>
      <p:ext uri="{BB962C8B-B14F-4D97-AF65-F5344CB8AC3E}">
        <p14:creationId xmlns:p14="http://schemas.microsoft.com/office/powerpoint/2010/main" val="254523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20</a:t>
            </a:fld>
            <a:endParaRPr lang="en-US"/>
          </a:p>
        </p:txBody>
      </p:sp>
    </p:spTree>
    <p:extLst>
      <p:ext uri="{BB962C8B-B14F-4D97-AF65-F5344CB8AC3E}">
        <p14:creationId xmlns:p14="http://schemas.microsoft.com/office/powerpoint/2010/main" val="308208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21</a:t>
            </a:fld>
            <a:endParaRPr lang="en-SG"/>
          </a:p>
        </p:txBody>
      </p:sp>
    </p:spTree>
    <p:extLst>
      <p:ext uri="{BB962C8B-B14F-4D97-AF65-F5344CB8AC3E}">
        <p14:creationId xmlns:p14="http://schemas.microsoft.com/office/powerpoint/2010/main" val="285564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26</a:t>
            </a:fld>
            <a:endParaRPr lang="en-SG"/>
          </a:p>
        </p:txBody>
      </p:sp>
    </p:spTree>
    <p:extLst>
      <p:ext uri="{BB962C8B-B14F-4D97-AF65-F5344CB8AC3E}">
        <p14:creationId xmlns:p14="http://schemas.microsoft.com/office/powerpoint/2010/main" val="17770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31</a:t>
            </a:fld>
            <a:endParaRPr lang="en-US"/>
          </a:p>
        </p:txBody>
      </p:sp>
    </p:spTree>
    <p:extLst>
      <p:ext uri="{BB962C8B-B14F-4D97-AF65-F5344CB8AC3E}">
        <p14:creationId xmlns:p14="http://schemas.microsoft.com/office/powerpoint/2010/main" val="414215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37</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60</a:t>
            </a:fld>
            <a:endParaRPr lang="en-US"/>
          </a:p>
        </p:txBody>
      </p:sp>
    </p:spTree>
    <p:extLst>
      <p:ext uri="{BB962C8B-B14F-4D97-AF65-F5344CB8AC3E}">
        <p14:creationId xmlns:p14="http://schemas.microsoft.com/office/powerpoint/2010/main" val="2359879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61</a:t>
            </a:fld>
            <a:endParaRPr lang="en-US"/>
          </a:p>
        </p:txBody>
      </p:sp>
    </p:spTree>
    <p:extLst>
      <p:ext uri="{BB962C8B-B14F-4D97-AF65-F5344CB8AC3E}">
        <p14:creationId xmlns:p14="http://schemas.microsoft.com/office/powerpoint/2010/main" val="3770972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62</a:t>
            </a:fld>
            <a:endParaRPr lang="en-US"/>
          </a:p>
        </p:txBody>
      </p:sp>
    </p:spTree>
    <p:extLst>
      <p:ext uri="{BB962C8B-B14F-4D97-AF65-F5344CB8AC3E}">
        <p14:creationId xmlns:p14="http://schemas.microsoft.com/office/powerpoint/2010/main" val="299712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4</a:t>
            </a:fld>
            <a:endParaRPr lang="en-US"/>
          </a:p>
        </p:txBody>
      </p:sp>
    </p:spTree>
    <p:extLst>
      <p:ext uri="{BB962C8B-B14F-4D97-AF65-F5344CB8AC3E}">
        <p14:creationId xmlns:p14="http://schemas.microsoft.com/office/powerpoint/2010/main" val="3537001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63</a:t>
            </a:fld>
            <a:endParaRPr lang="en-US"/>
          </a:p>
        </p:txBody>
      </p:sp>
    </p:spTree>
    <p:extLst>
      <p:ext uri="{BB962C8B-B14F-4D97-AF65-F5344CB8AC3E}">
        <p14:creationId xmlns:p14="http://schemas.microsoft.com/office/powerpoint/2010/main" val="306246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DCB898-3C51-4C9E-A181-938671C4B213}" type="slidenum">
              <a:rPr lang="en-SG" smtClean="0"/>
              <a:pPr/>
              <a:t>73</a:t>
            </a:fld>
            <a:endParaRPr lang="en-SG"/>
          </a:p>
        </p:txBody>
      </p:sp>
    </p:spTree>
    <p:extLst>
      <p:ext uri="{BB962C8B-B14F-4D97-AF65-F5344CB8AC3E}">
        <p14:creationId xmlns:p14="http://schemas.microsoft.com/office/powerpoint/2010/main" val="620058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74</a:t>
            </a:fld>
            <a:endParaRPr lang="en-SG" dirty="0"/>
          </a:p>
        </p:txBody>
      </p:sp>
    </p:spTree>
    <p:extLst>
      <p:ext uri="{BB962C8B-B14F-4D97-AF65-F5344CB8AC3E}">
        <p14:creationId xmlns:p14="http://schemas.microsoft.com/office/powerpoint/2010/main" val="642167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https://www.e138.net/zhongyao/cai-141.html</a:t>
            </a:r>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82</a:t>
            </a:fld>
            <a:endParaRPr lang="en-SG"/>
          </a:p>
        </p:txBody>
      </p:sp>
    </p:spTree>
    <p:extLst>
      <p:ext uri="{BB962C8B-B14F-4D97-AF65-F5344CB8AC3E}">
        <p14:creationId xmlns:p14="http://schemas.microsoft.com/office/powerpoint/2010/main" val="3671673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mouse kidney (hematoxylin and eosin staining, ×400; scale bars, 25 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day 10,: accumulation of proteinaceous fluid within the tubules of the AA-treated kidney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days 30 and 90:  tubular epithelial cells were necrotic and had collapsed, leaving the tubular basement membrane naked (#).</a:t>
            </a:r>
            <a:br>
              <a:rPr lang="en-US" sz="1800" i="0" kern="1200" dirty="0">
                <a:solidFill>
                  <a:schemeClr val="tx1"/>
                </a:solidFill>
                <a:effectLst/>
                <a:latin typeface="+mn-lt"/>
                <a:ea typeface="+mn-ea"/>
                <a:cs typeface="+mn-cs"/>
              </a:rPr>
            </a:br>
            <a:r>
              <a:rPr lang="en-US" sz="1800" i="0" kern="1200" dirty="0">
                <a:solidFill>
                  <a:schemeClr val="tx1"/>
                </a:solidFill>
                <a:effectLst/>
                <a:latin typeface="+mn-lt"/>
                <a:ea typeface="+mn-ea"/>
                <a:cs typeface="+mn-cs"/>
              </a:rPr>
              <a:t>                           There were few signs of regeneration.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                           The glomeruli demonstrated ischemic shrinkage (arrowhead).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err="1">
                <a:solidFill>
                  <a:schemeClr val="tx1"/>
                </a:solidFill>
                <a:effectLst/>
                <a:latin typeface="+mn-lt"/>
                <a:ea typeface="+mn-ea"/>
                <a:cs typeface="+mn-cs"/>
              </a:rPr>
              <a:t>Dat</a:t>
            </a:r>
            <a:r>
              <a:rPr lang="en-US" sz="1800" i="0" kern="1200" dirty="0">
                <a:solidFill>
                  <a:schemeClr val="tx1"/>
                </a:solidFill>
                <a:effectLst/>
                <a:latin typeface="+mn-lt"/>
                <a:ea typeface="+mn-ea"/>
                <a:cs typeface="+mn-cs"/>
              </a:rPr>
              <a:t> 90</a:t>
            </a:r>
            <a:r>
              <a:rPr lang="en-US" sz="1800" i="0" kern="1200" baseline="0" dirty="0">
                <a:solidFill>
                  <a:schemeClr val="tx1"/>
                </a:solidFill>
                <a:effectLst/>
                <a:latin typeface="+mn-lt"/>
                <a:ea typeface="+mn-ea"/>
                <a:cs typeface="+mn-cs"/>
              </a:rPr>
              <a:t> </a:t>
            </a:r>
            <a:r>
              <a:rPr lang="en-US" sz="1800" i="0" kern="1200" dirty="0">
                <a:solidFill>
                  <a:schemeClr val="tx1"/>
                </a:solidFill>
                <a:effectLst/>
                <a:latin typeface="+mn-lt"/>
                <a:ea typeface="+mn-ea"/>
                <a:cs typeface="+mn-cs"/>
              </a:rPr>
              <a:t>local inflammatory infiltration (arrow) in the </a:t>
            </a:r>
            <a:r>
              <a:rPr lang="en-US" sz="1800" i="0" kern="1200" dirty="0" err="1">
                <a:solidFill>
                  <a:schemeClr val="tx1"/>
                </a:solidFill>
                <a:effectLst/>
                <a:latin typeface="+mn-lt"/>
                <a:ea typeface="+mn-ea"/>
                <a:cs typeface="+mn-cs"/>
              </a:rPr>
              <a:t>interstitium</a:t>
            </a:r>
            <a:r>
              <a:rPr lang="en-US" sz="180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dirty="0">
                <a:solidFill>
                  <a:schemeClr val="tx1"/>
                </a:solidFill>
                <a:effectLst/>
                <a:latin typeface="+mn-lt"/>
                <a:ea typeface="+mn-ea"/>
                <a:cs typeface="+mn-cs"/>
              </a:rPr>
              <a:t>     urothelial dysplasia had developed</a:t>
            </a:r>
            <a:br>
              <a:rPr lang="en-US" sz="1200" i="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(50 mg/kg) for 3 days </a:t>
            </a:r>
            <a:br>
              <a:rPr lang="en-US" sz="1200" i="0" kern="1200" dirty="0">
                <a:solidFill>
                  <a:schemeClr val="tx1"/>
                </a:solidFill>
                <a:effectLst/>
                <a:latin typeface="+mn-lt"/>
                <a:ea typeface="+mn-ea"/>
                <a:cs typeface="+mn-cs"/>
              </a:rPr>
            </a:b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err="1">
                <a:solidFill>
                  <a:schemeClr val="tx1"/>
                </a:solidFill>
                <a:effectLst/>
                <a:latin typeface="+mn-lt"/>
                <a:ea typeface="+mn-ea"/>
                <a:cs typeface="+mn-cs"/>
              </a:rPr>
              <a:t>Cosyns</a:t>
            </a:r>
            <a:r>
              <a:rPr lang="en-US" sz="1200" i="0" kern="1200" dirty="0">
                <a:solidFill>
                  <a:schemeClr val="tx1"/>
                </a:solidFill>
                <a:effectLst/>
                <a:latin typeface="+mn-lt"/>
                <a:ea typeface="+mn-ea"/>
                <a:cs typeface="+mn-cs"/>
              </a:rPr>
              <a:t>:</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intraperitoneal 0.1 mg AA/kg/day 5/7 days during 17 (</a:t>
            </a:r>
            <a:r>
              <a:rPr lang="en-US" sz="1200" i="1" kern="1200" dirty="0">
                <a:solidFill>
                  <a:schemeClr val="tx1"/>
                </a:solidFill>
                <a:effectLst/>
                <a:latin typeface="+mn-lt"/>
                <a:ea typeface="+mn-ea"/>
                <a:cs typeface="+mn-cs"/>
              </a:rPr>
              <a:t>N </a:t>
            </a:r>
            <a:r>
              <a:rPr lang="en-US" sz="1200" i="0" kern="1200" dirty="0">
                <a:solidFill>
                  <a:schemeClr val="tx1"/>
                </a:solidFill>
                <a:effectLst/>
                <a:latin typeface="+mn-lt"/>
                <a:ea typeface="+mn-ea"/>
                <a:cs typeface="+mn-cs"/>
              </a:rPr>
              <a:t>5 5) and 21 (</a:t>
            </a:r>
            <a:r>
              <a:rPr lang="en-US" sz="1200" i="1" kern="1200" dirty="0">
                <a:solidFill>
                  <a:schemeClr val="tx1"/>
                </a:solidFill>
                <a:effectLst/>
                <a:latin typeface="+mn-lt"/>
                <a:ea typeface="+mn-ea"/>
                <a:cs typeface="+mn-cs"/>
              </a:rPr>
              <a:t>N </a:t>
            </a:r>
            <a:r>
              <a:rPr lang="en-US" sz="1200" i="0" kern="1200" dirty="0">
                <a:solidFill>
                  <a:schemeClr val="tx1"/>
                </a:solidFill>
                <a:effectLst/>
                <a:latin typeface="+mn-lt"/>
                <a:ea typeface="+mn-ea"/>
                <a:cs typeface="+mn-cs"/>
              </a:rPr>
              <a:t>5 6) </a:t>
            </a:r>
            <a:br>
              <a:rPr lang="en-US" sz="1200" i="0" kern="1200" dirty="0">
                <a:solidFill>
                  <a:schemeClr val="tx1"/>
                </a:solidFill>
                <a:effectLst/>
                <a:latin typeface="+mn-lt"/>
                <a:ea typeface="+mn-ea"/>
                <a:cs typeface="+mn-cs"/>
              </a:rPr>
            </a:b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Estimated</a:t>
            </a:r>
            <a:r>
              <a:rPr lang="en-US" sz="1200" i="0" kern="1200" baseline="0" dirty="0">
                <a:solidFill>
                  <a:schemeClr val="tx1"/>
                </a:solidFill>
                <a:effectLst/>
                <a:latin typeface="+mn-lt"/>
                <a:ea typeface="+mn-ea"/>
                <a:cs typeface="+mn-cs"/>
              </a:rPr>
              <a:t> dose in Belgium? In he *powder* it was up to 2.9 mg / g – see </a:t>
            </a:r>
            <a:r>
              <a:rPr lang="en-US" sz="1200" i="0" kern="1200" dirty="0">
                <a:solidFill>
                  <a:schemeClr val="tx1"/>
                </a:solidFill>
                <a:effectLst/>
                <a:latin typeface="+mn-lt"/>
                <a:ea typeface="+mn-ea"/>
                <a:cs typeface="+mn-cs"/>
              </a:rPr>
              <a:t>Identification of aristolochic acids in Chinese herbs. Lancet 1994;343:174 ??? Cannot find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From </a:t>
            </a:r>
            <a:r>
              <a:rPr lang="en-US" sz="1200" i="0" kern="1200" dirty="0" err="1">
                <a:solidFill>
                  <a:schemeClr val="tx1"/>
                </a:solidFill>
                <a:effectLst/>
                <a:latin typeface="+mn-lt"/>
                <a:ea typeface="+mn-ea"/>
                <a:cs typeface="+mn-cs"/>
              </a:rPr>
              <a:t>Dickman</a:t>
            </a:r>
            <a:r>
              <a:rPr lang="en-US" sz="1200" i="0" kern="1200" dirty="0">
                <a:solidFill>
                  <a:schemeClr val="tx1"/>
                </a:solidFill>
                <a:effectLst/>
                <a:latin typeface="+mn-lt"/>
                <a:ea typeface="+mn-ea"/>
                <a:cs typeface="+mn-cs"/>
              </a:rPr>
              <a:t> review: “The maximal daily dose of AA</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ingested by the cluster of Belgian women is estimated</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to be 0.025 mg </a:t>
            </a:r>
            <a:r>
              <a:rPr lang="en-US" sz="1200" i="0" kern="1200" dirty="0" err="1">
                <a:solidFill>
                  <a:schemeClr val="tx1"/>
                </a:solidFill>
                <a:effectLst/>
                <a:latin typeface="+mn-lt"/>
                <a:ea typeface="+mn-ea"/>
                <a:cs typeface="+mn-cs"/>
              </a:rPr>
              <a:t>kg1</a:t>
            </a:r>
            <a:r>
              <a:rPr lang="en-US" sz="1200" i="0" kern="1200" dirty="0">
                <a:solidFill>
                  <a:schemeClr val="tx1"/>
                </a:solidFill>
                <a:effectLst/>
                <a:latin typeface="+mn-lt"/>
                <a:ea typeface="+mn-ea"/>
                <a:cs typeface="+mn-cs"/>
              </a:rPr>
              <a:t> body weight daily for an average</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of 13 months (</a:t>
            </a:r>
            <a:r>
              <a:rPr lang="en-US" sz="1200" i="0" kern="1200" dirty="0" err="1">
                <a:solidFill>
                  <a:schemeClr val="tx1"/>
                </a:solidFill>
                <a:effectLst/>
                <a:latin typeface="+mn-lt"/>
                <a:ea typeface="+mn-ea"/>
                <a:cs typeface="+mn-cs"/>
              </a:rPr>
              <a:t>Cosyns</a:t>
            </a:r>
            <a:r>
              <a:rPr lang="en-US" sz="1200" i="0" kern="1200" dirty="0">
                <a:solidFill>
                  <a:schemeClr val="tx1"/>
                </a:solidFill>
                <a:effectLst/>
                <a:latin typeface="+mn-lt"/>
                <a:ea typeface="+mn-ea"/>
                <a:cs typeface="+mn-cs"/>
              </a:rPr>
              <a:t> 2003; </a:t>
            </a:r>
            <a:r>
              <a:rPr lang="en-US" sz="1200" i="0" kern="1200" dirty="0" err="1">
                <a:solidFill>
                  <a:schemeClr val="tx1"/>
                </a:solidFill>
                <a:effectLst/>
                <a:latin typeface="+mn-lt"/>
                <a:ea typeface="+mn-ea"/>
                <a:cs typeface="+mn-cs"/>
              </a:rPr>
              <a:t>Nortier</a:t>
            </a:r>
            <a:r>
              <a:rPr lang="en-US" sz="1200" i="0" kern="1200" dirty="0">
                <a:solidFill>
                  <a:schemeClr val="tx1"/>
                </a:solidFill>
                <a:effectLst/>
                <a:latin typeface="+mn-lt"/>
                <a:ea typeface="+mn-ea"/>
                <a:cs typeface="+mn-cs"/>
              </a:rPr>
              <a:t> et al. 2000),</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a:t>
            </a:r>
            <a:br>
              <a:rPr lang="en-US" sz="1200" i="0" kern="1200" dirty="0">
                <a:solidFill>
                  <a:schemeClr val="tx1"/>
                </a:solidFill>
                <a:effectLst/>
                <a:latin typeface="+mn-lt"/>
                <a:ea typeface="+mn-ea"/>
                <a:cs typeface="+mn-cs"/>
              </a:rPr>
            </a:br>
            <a:endParaRPr lang="en-US" sz="120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83</a:t>
            </a:fld>
            <a:endParaRPr lang="en-US"/>
          </a:p>
        </p:txBody>
      </p:sp>
    </p:spTree>
    <p:extLst>
      <p:ext uri="{BB962C8B-B14F-4D97-AF65-F5344CB8AC3E}">
        <p14:creationId xmlns:p14="http://schemas.microsoft.com/office/powerpoint/2010/main" val="1669886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87</a:t>
            </a:fld>
            <a:endParaRPr lang="en-SG"/>
          </a:p>
        </p:txBody>
      </p:sp>
    </p:spTree>
    <p:extLst>
      <p:ext uri="{BB962C8B-B14F-4D97-AF65-F5344CB8AC3E}">
        <p14:creationId xmlns:p14="http://schemas.microsoft.com/office/powerpoint/2010/main" val="2805363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Cel</a:t>
            </a:r>
            <a:r>
              <a:rPr lang="en-US" altLang="zh-CN" baseline="0" dirty="0"/>
              <a:t> line: </a:t>
            </a:r>
            <a:r>
              <a:rPr lang="en-US" sz="1200" b="1" i="0" kern="1200" dirty="0" err="1">
                <a:solidFill>
                  <a:schemeClr val="tx1"/>
                </a:solidFill>
                <a:effectLst/>
                <a:latin typeface="+mn-lt"/>
                <a:ea typeface="+mn-ea"/>
                <a:cs typeface="+mn-cs"/>
              </a:rPr>
              <a:t>MCF10A_AA1_20uM_cl2_SNVresult</a:t>
            </a:r>
            <a:r>
              <a:rPr lang="en-US" sz="1200" b="0" i="0" kern="1200" baseline="0" dirty="0">
                <a:solidFill>
                  <a:schemeClr val="tx1"/>
                </a:solidFill>
                <a:effectLst/>
                <a:latin typeface="+mn-lt"/>
                <a:ea typeface="+mn-ea"/>
                <a:cs typeface="+mn-cs"/>
              </a:rPr>
              <a:t> from Arnoud 2018 09 21</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88</a:t>
            </a:fld>
            <a:endParaRPr lang="en-SG"/>
          </a:p>
        </p:txBody>
      </p:sp>
    </p:spTree>
    <p:extLst>
      <p:ext uri="{BB962C8B-B14F-4D97-AF65-F5344CB8AC3E}">
        <p14:creationId xmlns:p14="http://schemas.microsoft.com/office/powerpoint/2010/main" val="4001114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91</a:t>
            </a:fld>
            <a:endParaRPr lang="en-SG"/>
          </a:p>
        </p:txBody>
      </p:sp>
    </p:spTree>
    <p:extLst>
      <p:ext uri="{BB962C8B-B14F-4D97-AF65-F5344CB8AC3E}">
        <p14:creationId xmlns:p14="http://schemas.microsoft.com/office/powerpoint/2010/main" val="844414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92</a:t>
            </a:fld>
            <a:endParaRPr lang="en-SG"/>
          </a:p>
        </p:txBody>
      </p:sp>
    </p:spTree>
    <p:extLst>
      <p:ext uri="{BB962C8B-B14F-4D97-AF65-F5344CB8AC3E}">
        <p14:creationId xmlns:p14="http://schemas.microsoft.com/office/powerpoint/2010/main" val="1055483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93</a:t>
            </a:fld>
            <a:endParaRPr lang="en-SG"/>
          </a:p>
        </p:txBody>
      </p:sp>
    </p:spTree>
    <p:extLst>
      <p:ext uri="{BB962C8B-B14F-4D97-AF65-F5344CB8AC3E}">
        <p14:creationId xmlns:p14="http://schemas.microsoft.com/office/powerpoint/2010/main" val="50175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5</a:t>
            </a:fld>
            <a:endParaRPr lang="en-US"/>
          </a:p>
        </p:txBody>
      </p:sp>
    </p:spTree>
    <p:extLst>
      <p:ext uri="{BB962C8B-B14F-4D97-AF65-F5344CB8AC3E}">
        <p14:creationId xmlns:p14="http://schemas.microsoft.com/office/powerpoint/2010/main" val="3924109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94</a:t>
            </a:fld>
            <a:endParaRPr lang="en-SG"/>
          </a:p>
        </p:txBody>
      </p:sp>
    </p:spTree>
    <p:extLst>
      <p:ext uri="{BB962C8B-B14F-4D97-AF65-F5344CB8AC3E}">
        <p14:creationId xmlns:p14="http://schemas.microsoft.com/office/powerpoint/2010/main" val="349965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95</a:t>
            </a:fld>
            <a:endParaRPr lang="en-SG"/>
          </a:p>
        </p:txBody>
      </p:sp>
    </p:spTree>
    <p:extLst>
      <p:ext uri="{BB962C8B-B14F-4D97-AF65-F5344CB8AC3E}">
        <p14:creationId xmlns:p14="http://schemas.microsoft.com/office/powerpoint/2010/main" val="3665798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96</a:t>
            </a:fld>
            <a:endParaRPr lang="en-SG"/>
          </a:p>
        </p:txBody>
      </p:sp>
    </p:spTree>
    <p:extLst>
      <p:ext uri="{BB962C8B-B14F-4D97-AF65-F5344CB8AC3E}">
        <p14:creationId xmlns:p14="http://schemas.microsoft.com/office/powerpoint/2010/main" val="46137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3 X AAI = 7.5     14 X AAI = 35    high X 3= 15</a:t>
            </a:r>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100</a:t>
            </a:fld>
            <a:endParaRPr lang="en-SG"/>
          </a:p>
        </p:txBody>
      </p:sp>
    </p:spTree>
    <p:extLst>
      <p:ext uri="{BB962C8B-B14F-4D97-AF65-F5344CB8AC3E}">
        <p14:creationId xmlns:p14="http://schemas.microsoft.com/office/powerpoint/2010/main" val="1452145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103</a:t>
            </a:fld>
            <a:endParaRPr lang="en-SG" dirty="0"/>
          </a:p>
        </p:txBody>
      </p:sp>
    </p:spTree>
    <p:extLst>
      <p:ext uri="{BB962C8B-B14F-4D97-AF65-F5344CB8AC3E}">
        <p14:creationId xmlns:p14="http://schemas.microsoft.com/office/powerpoint/2010/main" val="1383521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106</a:t>
            </a:fld>
            <a:endParaRPr lang="en-SG" dirty="0"/>
          </a:p>
        </p:txBody>
      </p:sp>
    </p:spTree>
    <p:extLst>
      <p:ext uri="{BB962C8B-B14F-4D97-AF65-F5344CB8AC3E}">
        <p14:creationId xmlns:p14="http://schemas.microsoft.com/office/powerpoint/2010/main" val="1940029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107</a:t>
            </a:fld>
            <a:endParaRPr lang="en-SG" dirty="0"/>
          </a:p>
        </p:txBody>
      </p:sp>
    </p:spTree>
    <p:extLst>
      <p:ext uri="{BB962C8B-B14F-4D97-AF65-F5344CB8AC3E}">
        <p14:creationId xmlns:p14="http://schemas.microsoft.com/office/powerpoint/2010/main" val="3600455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116</a:t>
            </a:fld>
            <a:endParaRPr lang="en-SG" dirty="0"/>
          </a:p>
        </p:txBody>
      </p:sp>
    </p:spTree>
    <p:extLst>
      <p:ext uri="{BB962C8B-B14F-4D97-AF65-F5344CB8AC3E}">
        <p14:creationId xmlns:p14="http://schemas.microsoft.com/office/powerpoint/2010/main" val="1864750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Dose:  (</a:t>
            </a:r>
            <a:r>
              <a:rPr lang="en-US" dirty="0" err="1"/>
              <a:t>Cosyns</a:t>
            </a:r>
            <a:r>
              <a:rPr lang="en-US" dirty="0"/>
              <a:t> 2003; </a:t>
            </a:r>
            <a:r>
              <a:rPr lang="en-US" dirty="0" err="1"/>
              <a:t>Nortier</a:t>
            </a:r>
            <a:r>
              <a:rPr lang="en-US" dirty="0"/>
              <a:t> et al. 2000)</a:t>
            </a:r>
          </a:p>
          <a:p>
            <a:r>
              <a:rPr lang="en-US" dirty="0"/>
              <a:t>Adducts: </a:t>
            </a:r>
            <a:r>
              <a:rPr lang="en-US" dirty="0" err="1"/>
              <a:t>Nortier</a:t>
            </a:r>
            <a:r>
              <a:rPr lang="en-US" dirty="0"/>
              <a:t> et al., 2000</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a:t>
            </a:fld>
            <a:endParaRPr lang="en-SG"/>
          </a:p>
        </p:txBody>
      </p:sp>
    </p:spTree>
    <p:extLst>
      <p:ext uri="{BB962C8B-B14F-4D97-AF65-F5344CB8AC3E}">
        <p14:creationId xmlns:p14="http://schemas.microsoft.com/office/powerpoint/2010/main" val="400254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of 0.5 g over average of 13 months</a:t>
            </a:r>
          </a:p>
          <a:p>
            <a:r>
              <a:rPr lang="en-US" dirty="0"/>
              <a:t>AA adducts</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10</a:t>
            </a:fld>
            <a:endParaRPr lang="en-SG"/>
          </a:p>
        </p:txBody>
      </p:sp>
    </p:spTree>
    <p:extLst>
      <p:ext uri="{BB962C8B-B14F-4D97-AF65-F5344CB8AC3E}">
        <p14:creationId xmlns:p14="http://schemas.microsoft.com/office/powerpoint/2010/main" val="1663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13</a:t>
            </a:fld>
            <a:endParaRPr lang="en-SG"/>
          </a:p>
        </p:txBody>
      </p:sp>
    </p:spTree>
    <p:extLst>
      <p:ext uri="{BB962C8B-B14F-4D97-AF65-F5344CB8AC3E}">
        <p14:creationId xmlns:p14="http://schemas.microsoft.com/office/powerpoint/2010/main" val="76678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14</a:t>
            </a:fld>
            <a:endParaRPr lang="en-SG"/>
          </a:p>
        </p:txBody>
      </p:sp>
    </p:spTree>
    <p:extLst>
      <p:ext uri="{BB962C8B-B14F-4D97-AF65-F5344CB8AC3E}">
        <p14:creationId xmlns:p14="http://schemas.microsoft.com/office/powerpoint/2010/main" val="378205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15</a:t>
            </a:fld>
            <a:endParaRPr lang="en-SG"/>
          </a:p>
        </p:txBody>
      </p:sp>
    </p:spTree>
    <p:extLst>
      <p:ext uri="{BB962C8B-B14F-4D97-AF65-F5344CB8AC3E}">
        <p14:creationId xmlns:p14="http://schemas.microsoft.com/office/powerpoint/2010/main" val="263427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17</a:t>
            </a:fld>
            <a:endParaRPr lang="en-SG"/>
          </a:p>
        </p:txBody>
      </p:sp>
    </p:spTree>
    <p:extLst>
      <p:ext uri="{BB962C8B-B14F-4D97-AF65-F5344CB8AC3E}">
        <p14:creationId xmlns:p14="http://schemas.microsoft.com/office/powerpoint/2010/main" val="172481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a:p>
        </p:txBody>
      </p:sp>
    </p:spTree>
    <p:extLst>
      <p:ext uri="{BB962C8B-B14F-4D97-AF65-F5344CB8AC3E}">
        <p14:creationId xmlns:p14="http://schemas.microsoft.com/office/powerpoint/2010/main" val="635074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a:p>
        </p:txBody>
      </p:sp>
    </p:spTree>
    <p:extLst>
      <p:ext uri="{BB962C8B-B14F-4D97-AF65-F5344CB8AC3E}">
        <p14:creationId xmlns:p14="http://schemas.microsoft.com/office/powerpoint/2010/main" val="147428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a:p>
        </p:txBody>
      </p:sp>
    </p:spTree>
    <p:extLst>
      <p:ext uri="{BB962C8B-B14F-4D97-AF65-F5344CB8AC3E}">
        <p14:creationId xmlns:p14="http://schemas.microsoft.com/office/powerpoint/2010/main" val="422217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a:p>
        </p:txBody>
      </p:sp>
    </p:spTree>
    <p:extLst>
      <p:ext uri="{BB962C8B-B14F-4D97-AF65-F5344CB8AC3E}">
        <p14:creationId xmlns:p14="http://schemas.microsoft.com/office/powerpoint/2010/main" val="391802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a:p>
        </p:txBody>
      </p:sp>
    </p:spTree>
    <p:extLst>
      <p:ext uri="{BB962C8B-B14F-4D97-AF65-F5344CB8AC3E}">
        <p14:creationId xmlns:p14="http://schemas.microsoft.com/office/powerpoint/2010/main" val="207747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a:p>
        </p:txBody>
      </p:sp>
    </p:spTree>
    <p:extLst>
      <p:ext uri="{BB962C8B-B14F-4D97-AF65-F5344CB8AC3E}">
        <p14:creationId xmlns:p14="http://schemas.microsoft.com/office/powerpoint/2010/main" val="2534410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a:p>
        </p:txBody>
      </p:sp>
    </p:spTree>
    <p:extLst>
      <p:ext uri="{BB962C8B-B14F-4D97-AF65-F5344CB8AC3E}">
        <p14:creationId xmlns:p14="http://schemas.microsoft.com/office/powerpoint/2010/main" val="404524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80.jpeg"/><Relationship Id="rId7" Type="http://schemas.openxmlformats.org/officeDocument/2006/relationships/image" Target="../media/image82.jpe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81.jpeg"/></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NULL"/><Relationship Id="rId7" Type="http://schemas.openxmlformats.org/officeDocument/2006/relationships/image" Target="../media/image37.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searchgate.net/deref/http%3A%2F%2Fdx.doi.org%2F10.3390%2Finfo8040140" TargetMode="Externa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repository.cam.ac.uk/handle/1810/27545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steverozen/mSigHd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4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4" Type="http://schemas.openxmlformats.org/officeDocument/2006/relationships/hyperlink" Target="https://osf.io/t6j7u/wiki/3.%20Using%20the%20Tool%20-%20Outpu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8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7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5105400" y="1828800"/>
            <a:ext cx="6400800" cy="2743200"/>
          </a:xfrm>
        </p:spPr>
        <p:txBody>
          <a:bodyPr/>
          <a:lstStyle/>
          <a:p>
            <a:pPr algn="r" eaLnBrk="1" fontAlgn="auto" hangingPunct="1">
              <a:spcAft>
                <a:spcPts val="0"/>
              </a:spcAft>
              <a:defRPr/>
            </a:pPr>
            <a:r>
              <a:rPr lang="en-US" sz="2800" dirty="0">
                <a:solidFill>
                  <a:schemeClr val="bg1">
                    <a:lumMod val="50000"/>
                  </a:schemeClr>
                </a:solidFill>
              </a:rPr>
              <a:t>Steven G Rozen</a:t>
            </a:r>
            <a:endParaRPr lang="en-US" sz="2400" dirty="0">
              <a:solidFill>
                <a:schemeClr val="bg1">
                  <a:lumMod val="50000"/>
                </a:schemeClr>
              </a:solidFill>
            </a:endParaRPr>
          </a:p>
          <a:p>
            <a:pPr algn="r"/>
            <a:r>
              <a:rPr lang="en-US" sz="2400" dirty="0">
                <a:solidFill>
                  <a:schemeClr val="bg1">
                    <a:lumMod val="50000"/>
                  </a:schemeClr>
                </a:solidFill>
              </a:rPr>
              <a:t>steverozen@gmail.com</a:t>
            </a:r>
          </a:p>
          <a:p>
            <a:pPr algn="r"/>
            <a:r>
              <a:rPr lang="en-US" sz="2400" dirty="0">
                <a:solidFill>
                  <a:schemeClr val="bg1">
                    <a:lumMod val="50000"/>
                  </a:schemeClr>
                </a:solidFill>
              </a:rPr>
              <a:t>Duke-NUS Medical School, Singapore</a:t>
            </a:r>
          </a:p>
          <a:p>
            <a:pPr algn="r"/>
            <a:endParaRPr lang="en-US" sz="2800" dirty="0">
              <a:solidFill>
                <a:schemeClr val="tx1"/>
              </a:solidFill>
            </a:endParaRPr>
          </a:p>
        </p:txBody>
      </p:sp>
      <p:sp>
        <p:nvSpPr>
          <p:cNvPr id="5" name="Title 4"/>
          <p:cNvSpPr>
            <a:spLocks noGrp="1"/>
          </p:cNvSpPr>
          <p:nvPr>
            <p:ph type="ctrTitle"/>
          </p:nvPr>
        </p:nvSpPr>
        <p:spPr>
          <a:xfrm>
            <a:off x="1000092" y="152400"/>
            <a:ext cx="8905907" cy="1905000"/>
          </a:xfrm>
        </p:spPr>
        <p:txBody>
          <a:bodyPr/>
          <a:lstStyle/>
          <a:p>
            <a:pPr algn="l"/>
            <a:r>
              <a:rPr lang="en-US" sz="3600" dirty="0"/>
              <a:t>Mutational signatures: </a:t>
            </a:r>
            <a:br>
              <a:rPr lang="en-US" sz="3600" dirty="0"/>
            </a:br>
            <a:r>
              <a:rPr lang="en-US" sz="3600" dirty="0"/>
              <a:t>What caused the mutations in these cancers? </a:t>
            </a:r>
            <a:br>
              <a:rPr lang="en-US" sz="3600" dirty="0"/>
            </a:br>
            <a:r>
              <a:rPr lang="en-US" sz="3600" dirty="0"/>
              <a:t>Why do we care? </a:t>
            </a:r>
            <a:endParaRPr lang="en-US" sz="3600" dirty="0">
              <a:solidFill>
                <a:srgbClr val="FF0000"/>
              </a:solidFill>
            </a:endParaRPr>
          </a:p>
        </p:txBody>
      </p:sp>
      <p:sp>
        <p:nvSpPr>
          <p:cNvPr id="9" name="TextBox 8"/>
          <p:cNvSpPr txBox="1"/>
          <p:nvPr/>
        </p:nvSpPr>
        <p:spPr>
          <a:xfrm>
            <a:off x="762000" y="3429000"/>
            <a:ext cx="11049000" cy="2308324"/>
          </a:xfrm>
          <a:prstGeom prst="rect">
            <a:avLst/>
          </a:prstGeom>
          <a:noFill/>
        </p:spPr>
        <p:txBody>
          <a:bodyPr wrap="square" rtlCol="0">
            <a:spAutoFit/>
          </a:bodyPr>
          <a:lstStyle/>
          <a:p>
            <a:r>
              <a:rPr lang="en-US" sz="2400" dirty="0" err="1"/>
              <a:t>InCoB</a:t>
            </a:r>
            <a:r>
              <a:rPr lang="en-US" sz="2400" dirty="0"/>
              <a:t> 202</a:t>
            </a:r>
          </a:p>
          <a:p>
            <a:r>
              <a:rPr lang="en-US" sz="2400" dirty="0"/>
              <a:t>19</a:t>
            </a:r>
            <a:r>
              <a:rPr lang="en-US" sz="2400" baseline="30000" dirty="0"/>
              <a:t>th</a:t>
            </a:r>
            <a:r>
              <a:rPr lang="en-US" sz="2400" dirty="0"/>
              <a:t> International Conference on Bioinformatics</a:t>
            </a:r>
          </a:p>
          <a:p>
            <a:endParaRPr lang="en-US" sz="2400" dirty="0"/>
          </a:p>
          <a:p>
            <a:endParaRPr lang="en-US" sz="2400" dirty="0"/>
          </a:p>
          <a:p>
            <a:r>
              <a:rPr lang="en-US" sz="2400" dirty="0"/>
              <a:t>Virtual meeting</a:t>
            </a:r>
          </a:p>
          <a:p>
            <a:r>
              <a:rPr lang="en-US" sz="2400" dirty="0"/>
              <a:t>2020 Nov 28 (35 min)</a:t>
            </a:r>
            <a:endParaRPr lang="en-US" sz="2400" dirty="0">
              <a:solidFill>
                <a:srgbClr val="FF0000"/>
              </a:solidFill>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766" t="9717" r="11057" b="13657"/>
          <a:stretch/>
        </p:blipFill>
        <p:spPr>
          <a:xfrm>
            <a:off x="6248400" y="5334000"/>
            <a:ext cx="1656271" cy="121920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4717"/>
          <a:stretch/>
        </p:blipFill>
        <p:spPr>
          <a:xfrm>
            <a:off x="8191500" y="5209061"/>
            <a:ext cx="3581400" cy="1329852"/>
          </a:xfrm>
          <a:prstGeom prst="rect">
            <a:avLst/>
          </a:prstGeom>
        </p:spPr>
      </p:pic>
    </p:spTree>
    <p:extLst>
      <p:ext uri="{BB962C8B-B14F-4D97-AF65-F5344CB8AC3E}">
        <p14:creationId xmlns:p14="http://schemas.microsoft.com/office/powerpoint/2010/main" val="77021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763000" cy="1447800"/>
          </a:xfrm>
        </p:spPr>
        <p:txBody>
          <a:bodyPr>
            <a:noAutofit/>
          </a:bodyPr>
          <a:lstStyle/>
          <a:p>
            <a:pPr algn="l"/>
            <a:r>
              <a:rPr lang="zh-CN" altLang="en-US" sz="3600" b="1" dirty="0">
                <a:solidFill>
                  <a:srgbClr val="FF0000"/>
                </a:solidFill>
              </a:rPr>
              <a:t>廣</a:t>
            </a:r>
            <a:r>
              <a:rPr lang="zh-CN" altLang="en-US" sz="3600" dirty="0"/>
              <a:t>防己</a:t>
            </a:r>
            <a:r>
              <a:rPr lang="en-US" altLang="zh-CN" sz="3600" dirty="0"/>
              <a:t>/</a:t>
            </a:r>
            <a:r>
              <a:rPr lang="zh-CN" altLang="en-US" sz="3600" b="1" dirty="0">
                <a:solidFill>
                  <a:srgbClr val="FF0000"/>
                </a:solidFill>
              </a:rPr>
              <a:t>广</a:t>
            </a:r>
            <a:r>
              <a:rPr lang="zh-CN" altLang="en-US" sz="3600" dirty="0"/>
              <a:t>防己</a:t>
            </a:r>
            <a:r>
              <a:rPr lang="en-US" altLang="zh-CN" sz="3600" dirty="0"/>
              <a:t>, </a:t>
            </a:r>
            <a:r>
              <a:rPr lang="en-US" sz="3600" b="1" dirty="0">
                <a:solidFill>
                  <a:srgbClr val="FF0000"/>
                </a:solidFill>
              </a:rPr>
              <a:t>guǎng</a:t>
            </a:r>
            <a:r>
              <a:rPr lang="en-US" sz="3600" dirty="0"/>
              <a:t> </a:t>
            </a:r>
            <a:r>
              <a:rPr lang="en-US" sz="3600" dirty="0" err="1"/>
              <a:t>fáng</a:t>
            </a:r>
            <a:r>
              <a:rPr lang="en-US" sz="3600" dirty="0"/>
              <a:t> </a:t>
            </a:r>
            <a:r>
              <a:rPr lang="en-US" sz="3600" dirty="0" err="1"/>
              <a:t>jǐ</a:t>
            </a:r>
            <a:br>
              <a:rPr lang="en-US" sz="3600" dirty="0"/>
            </a:br>
            <a:r>
              <a:rPr lang="en-US" sz="3600" dirty="0"/>
              <a:t>(genus </a:t>
            </a:r>
            <a:r>
              <a:rPr lang="en-US" sz="3600" i="1" dirty="0"/>
              <a:t>Aristolochia</a:t>
            </a:r>
            <a:r>
              <a:rPr lang="en-US" sz="3600" dirty="0"/>
              <a:t> – has AA)</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a:t>
            </a:fld>
            <a:endParaRPr lang="en-US"/>
          </a:p>
        </p:txBody>
      </p:sp>
      <p:pic>
        <p:nvPicPr>
          <p:cNvPr id="7" name="Picture 6"/>
          <p:cNvPicPr/>
          <p:nvPr/>
        </p:nvPicPr>
        <p:blipFill rotWithShape="1">
          <a:blip r:embed="rId3" cstate="print"/>
          <a:srcRect l="322" t="33919" r="41467" b="-793"/>
          <a:stretch/>
        </p:blipFill>
        <p:spPr>
          <a:xfrm>
            <a:off x="685800" y="1371600"/>
            <a:ext cx="9160988" cy="5082241"/>
          </a:xfrm>
          <a:prstGeom prst="rect">
            <a:avLst/>
          </a:prstGeom>
        </p:spPr>
      </p:pic>
    </p:spTree>
    <p:extLst>
      <p:ext uri="{BB962C8B-B14F-4D97-AF65-F5344CB8AC3E}">
        <p14:creationId xmlns:p14="http://schemas.microsoft.com/office/powerpoint/2010/main" val="14621769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924800" cy="762000"/>
          </a:xfrm>
        </p:spPr>
        <p:txBody>
          <a:bodyPr/>
          <a:lstStyle/>
          <a:p>
            <a:pPr algn="l"/>
            <a:r>
              <a:rPr lang="en-US"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100</a:t>
            </a:fld>
            <a:endParaRPr lang="en-US"/>
          </a:p>
        </p:txBody>
      </p:sp>
      <p:sp>
        <p:nvSpPr>
          <p:cNvPr id="4" name="TextBox 3"/>
          <p:cNvSpPr txBox="1"/>
          <p:nvPr/>
        </p:nvSpPr>
        <p:spPr>
          <a:xfrm>
            <a:off x="381000" y="990600"/>
            <a:ext cx="5410200" cy="3908762"/>
          </a:xfrm>
          <a:prstGeom prst="rect">
            <a:avLst/>
          </a:prstGeom>
          <a:noFill/>
        </p:spPr>
        <p:txBody>
          <a:bodyPr wrap="square" rtlCol="0">
            <a:spAutoFit/>
          </a:bodyPr>
          <a:lstStyle/>
          <a:p>
            <a:r>
              <a:rPr lang="en-US" sz="3200" b="1" dirty="0"/>
              <a:t>The mutational features of aristolochic acid-induced mouse and human liver cancers</a:t>
            </a:r>
          </a:p>
          <a:p>
            <a:r>
              <a:rPr lang="en-US" sz="2400" dirty="0"/>
              <a:t>Zhao-Ning Lu, Qing Luo, Li-Nan Zhao, </a:t>
            </a:r>
          </a:p>
          <a:p>
            <a:r>
              <a:rPr lang="en-US" sz="2400" dirty="0"/>
              <a:t>Yi Shi, Na Wang, Lan Wang,  </a:t>
            </a:r>
          </a:p>
          <a:p>
            <a:r>
              <a:rPr lang="en-US" sz="2400" dirty="0" err="1"/>
              <a:t>Ze-Guang</a:t>
            </a:r>
            <a:r>
              <a:rPr lang="en-US" sz="2400" dirty="0"/>
              <a:t> Han</a:t>
            </a:r>
          </a:p>
          <a:p>
            <a:r>
              <a:rPr lang="en-US" sz="2400" i="1" dirty="0"/>
              <a:t>Hepatology, </a:t>
            </a:r>
            <a:r>
              <a:rPr lang="en-US" sz="2400" dirty="0"/>
              <a:t>2019, 10.1002/</a:t>
            </a:r>
            <a:r>
              <a:rPr lang="en-US" sz="2400" dirty="0" err="1"/>
              <a:t>hep.30863</a:t>
            </a:r>
            <a:endParaRPr lang="en-US" sz="2400" dirty="0"/>
          </a:p>
          <a:p>
            <a:endParaRPr lang="en-US" sz="2400" dirty="0"/>
          </a:p>
        </p:txBody>
      </p:sp>
      <p:pic>
        <p:nvPicPr>
          <p:cNvPr id="9" name="Picture 8"/>
          <p:cNvPicPr>
            <a:picLocks noChangeAspect="1"/>
          </p:cNvPicPr>
          <p:nvPr/>
        </p:nvPicPr>
        <p:blipFill rotWithShape="1">
          <a:blip r:embed="rId3"/>
          <a:srcRect l="13605" t="20342" r="12258" b="5470"/>
          <a:stretch/>
        </p:blipFill>
        <p:spPr>
          <a:xfrm>
            <a:off x="5824728" y="1143000"/>
            <a:ext cx="6367272" cy="5087816"/>
          </a:xfrm>
          <a:prstGeom prst="rect">
            <a:avLst/>
          </a:prstGeom>
        </p:spPr>
      </p:pic>
      <p:sp>
        <p:nvSpPr>
          <p:cNvPr id="14" name="TextBox 13"/>
          <p:cNvSpPr txBox="1"/>
          <p:nvPr/>
        </p:nvSpPr>
        <p:spPr>
          <a:xfrm>
            <a:off x="3657600" y="5791200"/>
            <a:ext cx="3037306" cy="461665"/>
          </a:xfrm>
          <a:prstGeom prst="rect">
            <a:avLst/>
          </a:prstGeom>
          <a:noFill/>
        </p:spPr>
        <p:txBody>
          <a:bodyPr wrap="none" rtlCol="0">
            <a:spAutoFit/>
          </a:bodyPr>
          <a:lstStyle/>
          <a:p>
            <a:r>
              <a:rPr lang="en-US" sz="2400" dirty="0"/>
              <a:t>Months after exposure</a:t>
            </a:r>
          </a:p>
        </p:txBody>
      </p:sp>
      <p:sp>
        <p:nvSpPr>
          <p:cNvPr id="12" name="Rectangle 11"/>
          <p:cNvSpPr/>
          <p:nvPr/>
        </p:nvSpPr>
        <p:spPr>
          <a:xfrm>
            <a:off x="5257800" y="1066800"/>
            <a:ext cx="685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rot="16200000">
            <a:off x="4275851" y="3496549"/>
            <a:ext cx="2730363" cy="461665"/>
          </a:xfrm>
          <a:prstGeom prst="rect">
            <a:avLst/>
          </a:prstGeom>
          <a:noFill/>
        </p:spPr>
        <p:txBody>
          <a:bodyPr wrap="none" rtlCol="0">
            <a:spAutoFit/>
          </a:bodyPr>
          <a:lstStyle/>
          <a:p>
            <a:r>
              <a:rPr lang="en-US" sz="2400" dirty="0"/>
              <a:t>Tumor incidence (%)</a:t>
            </a:r>
          </a:p>
        </p:txBody>
      </p:sp>
      <p:sp>
        <p:nvSpPr>
          <p:cNvPr id="18" name="TextBox 17"/>
          <p:cNvSpPr txBox="1"/>
          <p:nvPr/>
        </p:nvSpPr>
        <p:spPr>
          <a:xfrm>
            <a:off x="381000" y="6286500"/>
            <a:ext cx="3644331" cy="369332"/>
          </a:xfrm>
          <a:prstGeom prst="rect">
            <a:avLst/>
          </a:prstGeom>
          <a:noFill/>
        </p:spPr>
        <p:txBody>
          <a:bodyPr wrap="none" rtlCol="0">
            <a:spAutoFit/>
          </a:bodyPr>
          <a:lstStyle/>
          <a:p>
            <a:r>
              <a:rPr lang="en-US" dirty="0"/>
              <a:t>AAI @ 2.5 mg/kg or 5 mg/kg (“high”)</a:t>
            </a:r>
          </a:p>
        </p:txBody>
      </p:sp>
      <p:sp>
        <p:nvSpPr>
          <p:cNvPr id="5" name="Rectangle 4"/>
          <p:cNvSpPr/>
          <p:nvPr/>
        </p:nvSpPr>
        <p:spPr>
          <a:xfrm>
            <a:off x="6553200" y="3200400"/>
            <a:ext cx="1447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305800" y="1600200"/>
            <a:ext cx="14478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72600" y="1447800"/>
            <a:ext cx="457200" cy="419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p:cNvSpPr/>
          <p:nvPr/>
        </p:nvSpPr>
        <p:spPr>
          <a:xfrm>
            <a:off x="11430000" y="1447800"/>
            <a:ext cx="457200" cy="419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Rectangle 16"/>
          <p:cNvSpPr/>
          <p:nvPr/>
        </p:nvSpPr>
        <p:spPr>
          <a:xfrm>
            <a:off x="10363200" y="1219200"/>
            <a:ext cx="1447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172200" y="1219200"/>
            <a:ext cx="6553200" cy="461665"/>
          </a:xfrm>
          <a:prstGeom prst="rect">
            <a:avLst/>
          </a:prstGeom>
          <a:noFill/>
        </p:spPr>
        <p:txBody>
          <a:bodyPr wrap="square" rtlCol="0">
            <a:spAutoFit/>
          </a:bodyPr>
          <a:lstStyle/>
          <a:p>
            <a:r>
              <a:rPr lang="en-US" sz="2400" dirty="0"/>
              <a:t>** or * = significant versus untreated</a:t>
            </a:r>
          </a:p>
        </p:txBody>
      </p:sp>
    </p:spTree>
    <p:extLst>
      <p:ext uri="{BB962C8B-B14F-4D97-AF65-F5344CB8AC3E}">
        <p14:creationId xmlns:p14="http://schemas.microsoft.com/office/powerpoint/2010/main" val="23048254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3E7C-88EE-40EE-AED3-26FF7127BD75}"/>
              </a:ext>
            </a:extLst>
          </p:cNvPr>
          <p:cNvSpPr>
            <a:spLocks noGrp="1"/>
          </p:cNvSpPr>
          <p:nvPr>
            <p:ph type="title"/>
          </p:nvPr>
        </p:nvSpPr>
        <p:spPr/>
        <p:txBody>
          <a:bodyPr/>
          <a:lstStyle/>
          <a:p>
            <a:r>
              <a:rPr lang="en-US" dirty="0"/>
              <a:t>Slides on attribution – not needed</a:t>
            </a:r>
          </a:p>
        </p:txBody>
      </p:sp>
      <p:sp>
        <p:nvSpPr>
          <p:cNvPr id="3" name="Slide Number Placeholder 2">
            <a:extLst>
              <a:ext uri="{FF2B5EF4-FFF2-40B4-BE49-F238E27FC236}">
                <a16:creationId xmlns:a16="http://schemas.microsoft.com/office/drawing/2014/main" id="{E7F2388B-B63E-4FA2-879D-9FC2F3B701BD}"/>
              </a:ext>
            </a:extLst>
          </p:cNvPr>
          <p:cNvSpPr>
            <a:spLocks noGrp="1"/>
          </p:cNvSpPr>
          <p:nvPr>
            <p:ph type="sldNum" sz="quarter" idx="12"/>
          </p:nvPr>
        </p:nvSpPr>
        <p:spPr/>
        <p:txBody>
          <a:bodyPr/>
          <a:lstStyle/>
          <a:p>
            <a:pPr>
              <a:defRPr/>
            </a:pPr>
            <a:fld id="{47EB465D-2B07-4782-9D38-CDF7B0E66DA7}" type="slidenum">
              <a:rPr lang="en-US" smtClean="0"/>
              <a:pPr>
                <a:defRPr/>
              </a:pPr>
              <a:t>101</a:t>
            </a:fld>
            <a:endParaRPr lang="en-US"/>
          </a:p>
        </p:txBody>
      </p:sp>
    </p:spTree>
    <p:extLst>
      <p:ext uri="{BB962C8B-B14F-4D97-AF65-F5344CB8AC3E}">
        <p14:creationId xmlns:p14="http://schemas.microsoft.com/office/powerpoint/2010/main" val="2488641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3200"/>
            <a:ext cx="9601200" cy="1143000"/>
          </a:xfrm>
        </p:spPr>
        <p:txBody>
          <a:bodyPr/>
          <a:lstStyle/>
          <a:p>
            <a:pPr algn="l"/>
            <a:r>
              <a:rPr lang="en-US" sz="3600" dirty="0"/>
              <a:t>Attribution and problems with attribution:</a:t>
            </a:r>
            <a:br>
              <a:rPr lang="en-US" sz="3600" dirty="0"/>
            </a:br>
            <a:r>
              <a:rPr lang="en-US" sz="3600" dirty="0"/>
              <a:t>The need to consider all available evidence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102</a:t>
            </a:fld>
            <a:endParaRPr lang="en-US" dirty="0"/>
          </a:p>
        </p:txBody>
      </p:sp>
    </p:spTree>
    <p:extLst>
      <p:ext uri="{BB962C8B-B14F-4D97-AF65-F5344CB8AC3E}">
        <p14:creationId xmlns:p14="http://schemas.microsoft.com/office/powerpoint/2010/main" val="16200909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38100"/>
            <a:ext cx="10287000" cy="1371599"/>
          </a:xfrm>
        </p:spPr>
        <p:txBody>
          <a:bodyPr rtlCol="0">
            <a:normAutofit/>
          </a:bodyPr>
          <a:lstStyle/>
          <a:p>
            <a:pPr algn="l">
              <a:defRPr/>
            </a:pPr>
            <a:r>
              <a:rPr lang="en-US" sz="3600" dirty="0"/>
              <a:t>Central techniques based on  </a:t>
            </a:r>
            <a:br>
              <a:rPr lang="en-US" sz="3600" dirty="0"/>
            </a:br>
            <a:r>
              <a:rPr lang="en-US" sz="3600" dirty="0"/>
              <a:t>non negative matrix factorization (NMF)</a:t>
            </a:r>
            <a:endParaRPr lang="en-SG" sz="3600" dirty="0"/>
          </a:p>
        </p:txBody>
      </p:sp>
      <p:grpSp>
        <p:nvGrpSpPr>
          <p:cNvPr id="7" name="Group 6"/>
          <p:cNvGrpSpPr/>
          <p:nvPr/>
        </p:nvGrpSpPr>
        <p:grpSpPr>
          <a:xfrm>
            <a:off x="2449386" y="1852487"/>
            <a:ext cx="1348651" cy="2334967"/>
            <a:chOff x="1233846" y="1998225"/>
            <a:chExt cx="1798202" cy="3113288"/>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501714" y="4249739"/>
              <a:ext cx="153033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a:t>K</a:t>
              </a:r>
            </a:p>
            <a:p>
              <a:pPr algn="ctr" eaLnBrk="1" hangingPunct="1">
                <a:spcBef>
                  <a:spcPct val="0"/>
                </a:spcBef>
                <a:buFontTx/>
                <a:buNone/>
              </a:pPr>
              <a:r>
                <a:rPr lang="en-US" altLang="en-US" sz="1800" dirty="0"/>
                <a:t>signatures</a:t>
              </a:r>
              <a:endParaRPr lang="en-SG" altLang="en-US" sz="1800" dirty="0"/>
            </a:p>
          </p:txBody>
        </p:sp>
        <p:sp>
          <p:nvSpPr>
            <p:cNvPr id="49172" name="TextBox 27"/>
            <p:cNvSpPr txBox="1">
              <a:spLocks noChangeArrowheads="1"/>
            </p:cNvSpPr>
            <p:nvPr/>
          </p:nvSpPr>
          <p:spPr bwMode="auto">
            <a:xfrm rot="16200000">
              <a:off x="216773" y="3015298"/>
              <a:ext cx="252658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grpSp>
      <p:grpSp>
        <p:nvGrpSpPr>
          <p:cNvPr id="12" name="Group 11"/>
          <p:cNvGrpSpPr/>
          <p:nvPr/>
        </p:nvGrpSpPr>
        <p:grpSpPr>
          <a:xfrm>
            <a:off x="4107447" y="1905000"/>
            <a:ext cx="4463128" cy="1437440"/>
            <a:chOff x="3444596" y="2068241"/>
            <a:chExt cx="5950836" cy="191658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068241"/>
              <a:ext cx="5950836" cy="1916586"/>
              <a:chOff x="3444596" y="2068241"/>
              <a:chExt cx="5950836" cy="191658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199378" y="2788773"/>
                <a:ext cx="1530333"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dirty="0"/>
                  <a:t>K</a:t>
                </a:r>
              </a:p>
              <a:p>
                <a:pPr algn="ctr" eaLnBrk="1" hangingPunct="1">
                  <a:spcBef>
                    <a:spcPct val="0"/>
                  </a:spcBef>
                  <a:buFontTx/>
                  <a:buNone/>
                </a:pPr>
                <a:r>
                  <a:rPr lang="en-US" altLang="en-US" sz="1800" dirty="0"/>
                  <a:t>signatures</a:t>
                </a:r>
                <a:endParaRPr lang="en-SG" altLang="en-US" sz="1800" dirty="0"/>
              </a:p>
            </p:txBody>
          </p:sp>
          <p:sp>
            <p:nvSpPr>
              <p:cNvPr id="49175" name="TextBox 30"/>
              <p:cNvSpPr txBox="1">
                <a:spLocks noChangeArrowheads="1"/>
              </p:cNvSpPr>
              <p:nvPr/>
            </p:nvSpPr>
            <p:spPr bwMode="auto">
              <a:xfrm>
                <a:off x="4876800" y="2068241"/>
                <a:ext cx="2068345"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t>23,000 tumors</a:t>
                </a:r>
                <a:endParaRPr lang="en-SG" altLang="en-US" sz="1800" dirty="0"/>
              </a:p>
            </p:txBody>
          </p:sp>
        </p:grpSp>
      </p:grpSp>
      <p:grpSp>
        <p:nvGrpSpPr>
          <p:cNvPr id="9" name="Group 8"/>
          <p:cNvGrpSpPr/>
          <p:nvPr/>
        </p:nvGrpSpPr>
        <p:grpSpPr>
          <a:xfrm>
            <a:off x="6312854" y="1295400"/>
            <a:ext cx="3324433" cy="1447800"/>
            <a:chOff x="6437195" y="1179243"/>
            <a:chExt cx="4076977" cy="1828799"/>
          </a:xfrm>
        </p:grpSpPr>
        <p:cxnSp>
          <p:nvCxnSpPr>
            <p:cNvPr id="34" name="Straight Arrow Connector 33"/>
            <p:cNvCxnSpPr>
              <a:stCxn id="49178" idx="1"/>
            </p:cNvCxnSpPr>
            <p:nvPr/>
          </p:nvCxnSpPr>
          <p:spPr>
            <a:xfrm flipH="1">
              <a:off x="6437195" y="1762398"/>
              <a:ext cx="761999" cy="12456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199194" y="1179243"/>
              <a:ext cx="3314978" cy="116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of H contains the number of mutations in 1 tumor due to 1 signature</a:t>
              </a:r>
              <a:endParaRPr lang="en-SG" altLang="en-US" sz="1800" dirty="0"/>
            </a:p>
          </p:txBody>
        </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103</a:t>
            </a:fld>
            <a:endParaRPr lang="en-US" dirty="0"/>
          </a:p>
        </p:txBody>
      </p:sp>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grpSp>
        <p:nvGrpSpPr>
          <p:cNvPr id="10" name="Group 9"/>
          <p:cNvGrpSpPr/>
          <p:nvPr/>
        </p:nvGrpSpPr>
        <p:grpSpPr>
          <a:xfrm>
            <a:off x="4622941" y="3276600"/>
            <a:ext cx="4848943" cy="2048887"/>
            <a:chOff x="4038600" y="3079670"/>
            <a:chExt cx="4848943" cy="2048887"/>
          </a:xfrm>
        </p:grpSpPr>
        <p:grpSp>
          <p:nvGrpSpPr>
            <p:cNvPr id="6" name="Group 5"/>
            <p:cNvGrpSpPr/>
            <p:nvPr/>
          </p:nvGrpSpPr>
          <p:grpSpPr>
            <a:xfrm>
              <a:off x="4724402" y="3079670"/>
              <a:ext cx="4163141" cy="2048887"/>
              <a:chOff x="4228822" y="3634466"/>
              <a:chExt cx="5550854" cy="273184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270161" y="4856797"/>
                <a:ext cx="25265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dirty="0"/>
                  <a:t>96</a:t>
                </a:r>
                <a:r>
                  <a:rPr lang="en-US" altLang="en-US" sz="1800" dirty="0"/>
                  <a:t> mutation types</a:t>
                </a:r>
                <a:endParaRPr lang="en-SG" altLang="en-US" sz="1800" dirty="0"/>
              </a:p>
            </p:txBody>
          </p:sp>
          <p:sp>
            <p:nvSpPr>
              <p:cNvPr id="49176" name="TextBox 31"/>
              <p:cNvSpPr txBox="1">
                <a:spLocks noChangeArrowheads="1"/>
              </p:cNvSpPr>
              <p:nvPr/>
            </p:nvSpPr>
            <p:spPr bwMode="auto">
              <a:xfrm>
                <a:off x="5684898" y="3634466"/>
                <a:ext cx="1868033"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a:t>23,000 tumors</a:t>
                </a:r>
                <a:endParaRPr lang="en-SG" altLang="en-US" sz="16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33" name="Group 32"/>
          <p:cNvGrpSpPr/>
          <p:nvPr/>
        </p:nvGrpSpPr>
        <p:grpSpPr>
          <a:xfrm>
            <a:off x="3352801" y="4648200"/>
            <a:ext cx="4876799" cy="1179731"/>
            <a:chOff x="4568212" y="312970"/>
            <a:chExt cx="5980750" cy="1490186"/>
          </a:xfrm>
        </p:grpSpPr>
        <p:cxnSp>
          <p:nvCxnSpPr>
            <p:cNvPr id="35" name="Straight Arrow Connector 34"/>
            <p:cNvCxnSpPr/>
            <p:nvPr/>
          </p:nvCxnSpPr>
          <p:spPr>
            <a:xfrm flipV="1">
              <a:off x="9240673" y="312970"/>
              <a:ext cx="1308289" cy="105877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7"/>
            <p:cNvSpPr txBox="1">
              <a:spLocks noChangeArrowheads="1"/>
            </p:cNvSpPr>
            <p:nvPr/>
          </p:nvSpPr>
          <p:spPr bwMode="auto">
            <a:xfrm>
              <a:off x="4568212" y="986738"/>
              <a:ext cx="5606953" cy="81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of V contains the number of mutations of 1 type (e.g. CTG &gt; CAG) in 1 tumor</a:t>
              </a:r>
              <a:endParaRPr lang="en-SG" altLang="en-US" sz="1800" dirty="0"/>
            </a:p>
          </p:txBody>
        </p:sp>
      </p:grpSp>
    </p:spTree>
    <p:extLst>
      <p:ext uri="{BB962C8B-B14F-4D97-AF65-F5344CB8AC3E}">
        <p14:creationId xmlns:p14="http://schemas.microsoft.com/office/powerpoint/2010/main" val="38265246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fontScale="90000"/>
          </a:bodyPr>
          <a:lstStyle/>
          <a:p>
            <a:pPr algn="l">
              <a:defRPr/>
            </a:pPr>
            <a:r>
              <a:rPr lang="en-US" sz="3600" b="1" dirty="0"/>
              <a:t>For Attribution: </a:t>
            </a:r>
            <a:r>
              <a:rPr lang="en-US" sz="3600" dirty="0"/>
              <a:t>Fix the signatures, fit the exposures by standard constrained linear optimization approaches</a:t>
            </a:r>
            <a:endParaRPr lang="en-SG" sz="3600" dirty="0"/>
          </a:p>
        </p:txBody>
      </p:sp>
      <p:grpSp>
        <p:nvGrpSpPr>
          <p:cNvPr id="7" name="Group 6"/>
          <p:cNvGrpSpPr/>
          <p:nvPr/>
        </p:nvGrpSpPr>
        <p:grpSpPr>
          <a:xfrm>
            <a:off x="2472469"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4267200" y="2366183"/>
            <a:ext cx="959386" cy="986617"/>
            <a:chOff x="3657601" y="2683151"/>
            <a:chExt cx="1279181" cy="1315489"/>
          </a:xfrm>
        </p:grpSpPr>
        <p:sp>
          <p:nvSpPr>
            <p:cNvPr id="20" name="Left Brace 19"/>
            <p:cNvSpPr/>
            <p:nvPr/>
          </p:nvSpPr>
          <p:spPr>
            <a:xfrm rot="10800000">
              <a:off x="4064001" y="2999373"/>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657601" y="2683151"/>
              <a:ext cx="1279181" cy="1315489"/>
              <a:chOff x="3657601" y="2683151"/>
              <a:chExt cx="1279181" cy="1315489"/>
            </a:xfrm>
          </p:grpSpPr>
          <p:sp>
            <p:nvSpPr>
              <p:cNvPr id="16" name="Rectangle 15"/>
              <p:cNvSpPr/>
              <p:nvPr/>
            </p:nvSpPr>
            <p:spPr>
              <a:xfrm rot="5400000">
                <a:off x="3506311" y="3133931"/>
                <a:ext cx="6683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3909705" y="2971564"/>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grpSp>
      </p:grpSp>
      <p:sp>
        <p:nvSpPr>
          <p:cNvPr id="3" name="TextBox 2"/>
          <p:cNvSpPr txBox="1"/>
          <p:nvPr/>
        </p:nvSpPr>
        <p:spPr>
          <a:xfrm>
            <a:off x="5900528"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729166" y="3377453"/>
            <a:ext cx="3414154" cy="1607171"/>
            <a:chOff x="4235174" y="4031526"/>
            <a:chExt cx="4552205" cy="2142894"/>
          </a:xfrm>
        </p:grpSpPr>
        <p:sp>
          <p:nvSpPr>
            <p:cNvPr id="18" name="Rectangle 17"/>
            <p:cNvSpPr/>
            <p:nvPr/>
          </p:nvSpPr>
          <p:spPr>
            <a:xfrm>
              <a:off x="4235174" y="4402137"/>
              <a:ext cx="365760"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5" name="Left Brace 24"/>
            <p:cNvSpPr/>
            <p:nvPr/>
          </p:nvSpPr>
          <p:spPr>
            <a:xfrm rot="10800000">
              <a:off x="4635221" y="4413266"/>
              <a:ext cx="152400" cy="150177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3874132" y="4887529"/>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104</a:t>
            </a:fld>
            <a:endParaRPr lang="en-US" dirty="0"/>
          </a:p>
        </p:txBody>
      </p:sp>
      <p:grpSp>
        <p:nvGrpSpPr>
          <p:cNvPr id="5" name="Group 4"/>
          <p:cNvGrpSpPr/>
          <p:nvPr/>
        </p:nvGrpSpPr>
        <p:grpSpPr>
          <a:xfrm>
            <a:off x="3638550"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grpSp>
        <p:nvGrpSpPr>
          <p:cNvPr id="14" name="Group 13"/>
          <p:cNvGrpSpPr/>
          <p:nvPr/>
        </p:nvGrpSpPr>
        <p:grpSpPr>
          <a:xfrm>
            <a:off x="1066800" y="3701729"/>
            <a:ext cx="1878719" cy="934803"/>
            <a:chOff x="1066800" y="3701729"/>
            <a:chExt cx="1878719" cy="934803"/>
          </a:xfrm>
        </p:grpSpPr>
        <p:sp>
          <p:nvSpPr>
            <p:cNvPr id="10" name="Right Arrow 9"/>
            <p:cNvSpPr/>
            <p:nvPr/>
          </p:nvSpPr>
          <p:spPr>
            <a:xfrm rot="19259916">
              <a:off x="1958196" y="3701729"/>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66800" y="4267200"/>
              <a:ext cx="1878719" cy="369332"/>
            </a:xfrm>
            <a:prstGeom prst="rect">
              <a:avLst/>
            </a:prstGeom>
            <a:noFill/>
          </p:spPr>
          <p:txBody>
            <a:bodyPr wrap="none" rtlCol="0">
              <a:spAutoFit/>
            </a:bodyPr>
            <a:lstStyle/>
            <a:p>
              <a:r>
                <a:rPr lang="en-US" dirty="0"/>
                <a:t>Fix the signatures</a:t>
              </a:r>
            </a:p>
          </p:txBody>
        </p:sp>
      </p:grpSp>
      <p:grpSp>
        <p:nvGrpSpPr>
          <p:cNvPr id="15" name="Group 14"/>
          <p:cNvGrpSpPr/>
          <p:nvPr/>
        </p:nvGrpSpPr>
        <p:grpSpPr>
          <a:xfrm>
            <a:off x="4456107" y="1524000"/>
            <a:ext cx="3249889" cy="855437"/>
            <a:chOff x="4456107" y="1524000"/>
            <a:chExt cx="3249889" cy="855437"/>
          </a:xfrm>
        </p:grpSpPr>
        <p:sp>
          <p:nvSpPr>
            <p:cNvPr id="33" name="TextBox 32"/>
            <p:cNvSpPr txBox="1"/>
            <p:nvPr/>
          </p:nvSpPr>
          <p:spPr>
            <a:xfrm>
              <a:off x="5334000" y="1524000"/>
              <a:ext cx="2371996" cy="369332"/>
            </a:xfrm>
            <a:prstGeom prst="rect">
              <a:avLst/>
            </a:prstGeom>
            <a:noFill/>
          </p:spPr>
          <p:txBody>
            <a:bodyPr wrap="none" rtlCol="0">
              <a:spAutoFit/>
            </a:bodyPr>
            <a:lstStyle/>
            <a:p>
              <a:r>
                <a:rPr lang="en-US" dirty="0"/>
                <a:t>Solve for the exposures</a:t>
              </a:r>
            </a:p>
          </p:txBody>
        </p:sp>
        <p:sp>
          <p:nvSpPr>
            <p:cNvPr id="35" name="Right Arrow 34"/>
            <p:cNvSpPr/>
            <p:nvPr/>
          </p:nvSpPr>
          <p:spPr>
            <a:xfrm rot="8305043">
              <a:off x="4456107" y="1922237"/>
              <a:ext cx="9144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Left Brace 33"/>
          <p:cNvSpPr/>
          <p:nvPr/>
        </p:nvSpPr>
        <p:spPr>
          <a:xfrm rot="16200000">
            <a:off x="4808577" y="4792623"/>
            <a:ext cx="105966" cy="274320"/>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36" name="TextBox 35"/>
          <p:cNvSpPr txBox="1"/>
          <p:nvPr/>
        </p:nvSpPr>
        <p:spPr>
          <a:xfrm>
            <a:off x="4343400" y="4953000"/>
            <a:ext cx="1002582" cy="646331"/>
          </a:xfrm>
          <a:prstGeom prst="rect">
            <a:avLst/>
          </a:prstGeom>
          <a:noFill/>
        </p:spPr>
        <p:txBody>
          <a:bodyPr wrap="none" rtlCol="0">
            <a:spAutoFit/>
          </a:bodyPr>
          <a:lstStyle/>
          <a:p>
            <a:pPr algn="ctr"/>
            <a:r>
              <a:rPr lang="en-US" dirty="0"/>
              <a:t>Very few</a:t>
            </a:r>
          </a:p>
          <a:p>
            <a:pPr algn="ctr"/>
            <a:r>
              <a:rPr lang="en-US" dirty="0"/>
              <a:t>tumours</a:t>
            </a:r>
          </a:p>
        </p:txBody>
      </p:sp>
    </p:spTree>
    <p:extLst>
      <p:ext uri="{BB962C8B-B14F-4D97-AF65-F5344CB8AC3E}">
        <p14:creationId xmlns:p14="http://schemas.microsoft.com/office/powerpoint/2010/main" val="11107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Sparsity and plausibility</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a:p>
            <a:r>
              <a:rPr lang="en-US" dirty="0"/>
              <a:t>Adding more signatures in tiny amounts usually improves reconstruction even if activity of signatures is biologically implausible</a:t>
            </a:r>
          </a:p>
          <a:p>
            <a:r>
              <a:rPr lang="en-US" dirty="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105</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0300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76200"/>
            <a:ext cx="9296400" cy="914400"/>
          </a:xfrm>
        </p:spPr>
        <p:txBody>
          <a:bodyPr/>
          <a:lstStyle/>
          <a:p>
            <a:pPr algn="l"/>
            <a:r>
              <a:rPr lang="en-US" sz="2800" dirty="0"/>
              <a:t>Lack of sparsity: every signature is in (almost) every tumor</a:t>
            </a:r>
            <a:br>
              <a:rPr lang="en-US" sz="2800" dirty="0"/>
            </a:br>
            <a:r>
              <a:rPr lang="en-US" sz="2800" dirty="0"/>
              <a:t>A problem in earlier the predecessors of SignatureProfiler</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106</a:t>
            </a:fld>
            <a:endParaRPr lang="en-US" dirty="0"/>
          </a:p>
        </p:txBody>
      </p:sp>
      <p:pic>
        <p:nvPicPr>
          <p:cNvPr id="6" name="Picture 5"/>
          <p:cNvPicPr/>
          <p:nvPr/>
        </p:nvPicPr>
        <p:blipFill rotWithShape="1">
          <a:blip r:embed="rId3" cstate="print"/>
          <a:srcRect t="5358" b="46333"/>
          <a:stretch/>
        </p:blipFill>
        <p:spPr>
          <a:xfrm>
            <a:off x="1981201" y="1479550"/>
            <a:ext cx="8282851" cy="220853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a:t>Alexandrov, 2013</a:t>
            </a:r>
          </a:p>
        </p:txBody>
      </p:sp>
      <p:sp>
        <p:nvSpPr>
          <p:cNvPr id="3" name="TextBox 2"/>
          <p:cNvSpPr txBox="1"/>
          <p:nvPr/>
        </p:nvSpPr>
        <p:spPr>
          <a:xfrm>
            <a:off x="1981200" y="3886200"/>
            <a:ext cx="3886200" cy="1938992"/>
          </a:xfrm>
          <a:prstGeom prst="rect">
            <a:avLst/>
          </a:prstGeom>
          <a:noFill/>
        </p:spPr>
        <p:txBody>
          <a:bodyPr wrap="square" rtlCol="0">
            <a:spAutoFit/>
          </a:bodyPr>
          <a:lstStyle/>
          <a:p>
            <a:r>
              <a:rPr lang="en-US" sz="2400" dirty="0">
                <a:solidFill>
                  <a:srgbClr val="C00000"/>
                </a:solidFill>
              </a:rPr>
              <a:t>Signature 6 (dark red) </a:t>
            </a:r>
            <a:r>
              <a:rPr lang="en-US" sz="2400" dirty="0"/>
              <a:t>is a signature of mismatch repair (MMR) deficiencty</a:t>
            </a:r>
          </a:p>
          <a:p>
            <a:r>
              <a:rPr lang="en-US" sz="2400" dirty="0"/>
              <a:t>(microsatellite instability) in colon tumors</a:t>
            </a:r>
          </a:p>
        </p:txBody>
      </p:sp>
      <p:sp>
        <p:nvSpPr>
          <p:cNvPr id="7" name="TextBox 6"/>
          <p:cNvSpPr txBox="1"/>
          <p:nvPr/>
        </p:nvSpPr>
        <p:spPr>
          <a:xfrm>
            <a:off x="6172200" y="3886201"/>
            <a:ext cx="3886200" cy="1569660"/>
          </a:xfrm>
          <a:prstGeom prst="rect">
            <a:avLst/>
          </a:prstGeom>
          <a:noFill/>
        </p:spPr>
        <p:txBody>
          <a:bodyPr wrap="square" rtlCol="0">
            <a:spAutoFit/>
          </a:bodyPr>
          <a:lstStyle/>
          <a:p>
            <a:r>
              <a:rPr lang="en-US" sz="2400" dirty="0"/>
              <a:t>Almost every tumor has </a:t>
            </a:r>
            <a:r>
              <a:rPr lang="en-US" sz="2400" dirty="0">
                <a:solidFill>
                  <a:srgbClr val="C00000"/>
                </a:solidFill>
              </a:rPr>
              <a:t>Signature 6, </a:t>
            </a:r>
            <a:r>
              <a:rPr lang="en-US" sz="2400" dirty="0"/>
              <a:t>but in reality most colon tumors do </a:t>
            </a:r>
            <a:r>
              <a:rPr lang="en-US" sz="2400" i="1" dirty="0"/>
              <a:t>NOT</a:t>
            </a:r>
            <a:r>
              <a:rPr lang="en-US" sz="2400" dirty="0"/>
              <a:t> have MMR deficiency</a:t>
            </a:r>
          </a:p>
        </p:txBody>
      </p:sp>
      <p:sp>
        <p:nvSpPr>
          <p:cNvPr id="8" name="Down Arrow 7"/>
          <p:cNvSpPr/>
          <p:nvPr/>
        </p:nvSpPr>
        <p:spPr>
          <a:xfrm>
            <a:off x="29718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667000" y="990600"/>
            <a:ext cx="1524000" cy="923330"/>
          </a:xfrm>
          <a:prstGeom prst="rect">
            <a:avLst/>
          </a:prstGeom>
          <a:noFill/>
        </p:spPr>
        <p:txBody>
          <a:bodyPr wrap="square" rtlCol="0">
            <a:spAutoFit/>
          </a:bodyPr>
          <a:lstStyle/>
          <a:p>
            <a:pPr algn="ctr"/>
            <a:r>
              <a:rPr lang="en-US" dirty="0">
                <a:solidFill>
                  <a:srgbClr val="C00000"/>
                </a:solidFill>
              </a:rPr>
              <a:t>Real MMR deficient</a:t>
            </a:r>
          </a:p>
          <a:p>
            <a:pPr algn="ctr"/>
            <a:r>
              <a:rPr lang="en-US" dirty="0">
                <a:solidFill>
                  <a:srgbClr val="C00000"/>
                </a:solidFill>
              </a:rPr>
              <a:t>tumors</a:t>
            </a:r>
          </a:p>
        </p:txBody>
      </p:sp>
      <p:sp>
        <p:nvSpPr>
          <p:cNvPr id="12" name="Down Arrow 11"/>
          <p:cNvSpPr/>
          <p:nvPr/>
        </p:nvSpPr>
        <p:spPr>
          <a:xfrm>
            <a:off x="7772400" y="19050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12"/>
          <p:cNvSpPr/>
          <p:nvPr/>
        </p:nvSpPr>
        <p:spPr>
          <a:xfrm>
            <a:off x="8991600" y="2133600"/>
            <a:ext cx="304800" cy="381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705600" y="990600"/>
            <a:ext cx="3886200" cy="923330"/>
          </a:xfrm>
          <a:prstGeom prst="rect">
            <a:avLst/>
          </a:prstGeom>
          <a:noFill/>
        </p:spPr>
        <p:txBody>
          <a:bodyPr wrap="square" rtlCol="0">
            <a:spAutoFit/>
          </a:bodyPr>
          <a:lstStyle/>
          <a:p>
            <a:pPr algn="ctr"/>
            <a:r>
              <a:rPr lang="en-US" dirty="0">
                <a:solidFill>
                  <a:srgbClr val="C00000"/>
                </a:solidFill>
              </a:rPr>
              <a:t>Attribution of MMR signature improves reconstruction of spectra but is useless for understanding biology</a:t>
            </a:r>
          </a:p>
        </p:txBody>
      </p:sp>
      <p:sp>
        <p:nvSpPr>
          <p:cNvPr id="15" name="Down Arrow 14"/>
          <p:cNvSpPr/>
          <p:nvPr/>
        </p:nvSpPr>
        <p:spPr>
          <a:xfrm>
            <a:off x="3505200" y="2209800"/>
            <a:ext cx="304800" cy="990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0682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5000" y="0"/>
            <a:ext cx="8229600" cy="1143000"/>
          </a:xfrm>
        </p:spPr>
        <p:txBody>
          <a:bodyPr/>
          <a:lstStyle/>
          <a:p>
            <a:pPr algn="l"/>
            <a:r>
              <a:rPr lang="en-US" sz="4000" dirty="0"/>
              <a:t>Lack of sparsity (close up)</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107</a:t>
            </a:fld>
            <a:endParaRPr lang="en-US" dirty="0"/>
          </a:p>
        </p:txBody>
      </p:sp>
      <p:pic>
        <p:nvPicPr>
          <p:cNvPr id="6" name="Picture 5"/>
          <p:cNvPicPr/>
          <p:nvPr/>
        </p:nvPicPr>
        <p:blipFill rotWithShape="1">
          <a:blip r:embed="rId3" cstate="print"/>
          <a:srcRect l="54095" t="9662" r="18638" b="49578"/>
          <a:stretch/>
        </p:blipFill>
        <p:spPr>
          <a:xfrm>
            <a:off x="1752601" y="914400"/>
            <a:ext cx="7941733" cy="4419600"/>
          </a:xfrm>
          <a:prstGeom prst="rect">
            <a:avLst/>
          </a:prstGeom>
        </p:spPr>
      </p:pic>
      <p:sp>
        <p:nvSpPr>
          <p:cNvPr id="2" name="TextBox 1"/>
          <p:cNvSpPr txBox="1"/>
          <p:nvPr/>
        </p:nvSpPr>
        <p:spPr>
          <a:xfrm rot="5400000">
            <a:off x="9345929" y="2465071"/>
            <a:ext cx="1794274" cy="369332"/>
          </a:xfrm>
          <a:prstGeom prst="rect">
            <a:avLst/>
          </a:prstGeom>
          <a:noFill/>
        </p:spPr>
        <p:txBody>
          <a:bodyPr wrap="none" rtlCol="0">
            <a:spAutoFit/>
          </a:bodyPr>
          <a:lstStyle/>
          <a:p>
            <a:r>
              <a:rPr lang="en-US" dirty="0"/>
              <a:t>Alexandrov, 2013</a:t>
            </a:r>
          </a:p>
        </p:txBody>
      </p:sp>
    </p:spTree>
    <p:extLst>
      <p:ext uri="{BB962C8B-B14F-4D97-AF65-F5344CB8AC3E}">
        <p14:creationId xmlns:p14="http://schemas.microsoft.com/office/powerpoint/2010/main" val="5946843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991600" cy="868362"/>
          </a:xfrm>
        </p:spPr>
        <p:txBody>
          <a:bodyPr/>
          <a:lstStyle/>
          <a:p>
            <a:pPr algn="l"/>
            <a:r>
              <a:rPr lang="en-US" sz="3200" dirty="0"/>
              <a:t>Extracted signatures good match to ground truth (6 of 11 shown)</a:t>
            </a:r>
          </a:p>
        </p:txBody>
      </p:sp>
      <p:sp>
        <p:nvSpPr>
          <p:cNvPr id="3" name="Slide Number Placeholder 2"/>
          <p:cNvSpPr>
            <a:spLocks noGrp="1"/>
          </p:cNvSpPr>
          <p:nvPr>
            <p:ph type="sldNum" sz="quarter" idx="12"/>
          </p:nvPr>
        </p:nvSpPr>
        <p:spPr>
          <a:xfrm>
            <a:off x="7061200" y="6242051"/>
            <a:ext cx="2844800" cy="365125"/>
          </a:xfrm>
        </p:spPr>
        <p:txBody>
          <a:bodyPr/>
          <a:lstStyle/>
          <a:p>
            <a:pPr>
              <a:defRPr/>
            </a:pPr>
            <a:fld id="{47EB465D-2B07-4782-9D38-CDF7B0E66DA7}" type="slidenum">
              <a:rPr lang="en-US" smtClean="0"/>
              <a:pPr>
                <a:defRPr/>
              </a:pPr>
              <a:t>108</a:t>
            </a:fld>
            <a:endParaRPr lang="en-US" dirty="0"/>
          </a:p>
        </p:txBody>
      </p:sp>
      <p:pic>
        <p:nvPicPr>
          <p:cNvPr id="8" name="Picture 7"/>
          <p:cNvPicPr>
            <a:picLocks noChangeAspect="1"/>
          </p:cNvPicPr>
          <p:nvPr/>
        </p:nvPicPr>
        <p:blipFill rotWithShape="1">
          <a:blip r:embed="rId2"/>
          <a:srcRect l="32260" t="15681" r="28262" b="34400"/>
          <a:stretch/>
        </p:blipFill>
        <p:spPr>
          <a:xfrm>
            <a:off x="6477000" y="1943100"/>
            <a:ext cx="3279717" cy="4419600"/>
          </a:xfrm>
          <a:prstGeom prst="rect">
            <a:avLst/>
          </a:prstGeom>
        </p:spPr>
      </p:pic>
      <p:grpSp>
        <p:nvGrpSpPr>
          <p:cNvPr id="9" name="Group 8"/>
          <p:cNvGrpSpPr/>
          <p:nvPr/>
        </p:nvGrpSpPr>
        <p:grpSpPr>
          <a:xfrm>
            <a:off x="3048000" y="2057400"/>
            <a:ext cx="2971800" cy="4226909"/>
            <a:chOff x="4724400" y="1828800"/>
            <a:chExt cx="2971800" cy="4226909"/>
          </a:xfrm>
        </p:grpSpPr>
        <p:pic>
          <p:nvPicPr>
            <p:cNvPr id="2050" name="Picture 2" descr="https://cancer.sanger.ac.uk/signatures/SBS_vignettes/image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5146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ancer.sanger.ac.uk/signatures/SBS_vignettes/image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648200"/>
              <a:ext cx="2936939"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ncer.sanger.ac.uk/signatures/SBS_vignettes/image2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828800"/>
              <a:ext cx="2971800" cy="652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ancer.sanger.ac.uk/signatures/SBS_vignettes/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32004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ancer.sanger.ac.uk/signatures/SBS_vignettes/image2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3886200"/>
              <a:ext cx="2957513" cy="6455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ancer.sanger.ac.uk/signatures/SBS_vignettes/ima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5410200"/>
              <a:ext cx="2957513" cy="6455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7391401" y="1295400"/>
            <a:ext cx="1561068" cy="523220"/>
          </a:xfrm>
          <a:prstGeom prst="rect">
            <a:avLst/>
          </a:prstGeom>
          <a:noFill/>
        </p:spPr>
        <p:txBody>
          <a:bodyPr wrap="none" rtlCol="0">
            <a:spAutoFit/>
          </a:bodyPr>
          <a:lstStyle/>
          <a:p>
            <a:r>
              <a:rPr lang="en-US" sz="2800" dirty="0"/>
              <a:t>Extracted</a:t>
            </a:r>
          </a:p>
        </p:txBody>
      </p:sp>
      <p:sp>
        <p:nvSpPr>
          <p:cNvPr id="18" name="TextBox 17"/>
          <p:cNvSpPr txBox="1"/>
          <p:nvPr/>
        </p:nvSpPr>
        <p:spPr>
          <a:xfrm>
            <a:off x="3352800" y="1333500"/>
            <a:ext cx="2112117" cy="523220"/>
          </a:xfrm>
          <a:prstGeom prst="rect">
            <a:avLst/>
          </a:prstGeom>
          <a:noFill/>
        </p:spPr>
        <p:txBody>
          <a:bodyPr wrap="none" rtlCol="0">
            <a:spAutoFit/>
          </a:bodyPr>
          <a:lstStyle/>
          <a:p>
            <a:r>
              <a:rPr lang="en-US" sz="2800" dirty="0"/>
              <a:t>Ground truth</a:t>
            </a:r>
          </a:p>
        </p:txBody>
      </p:sp>
    </p:spTree>
    <p:extLst>
      <p:ext uri="{BB962C8B-B14F-4D97-AF65-F5344CB8AC3E}">
        <p14:creationId xmlns:p14="http://schemas.microsoft.com/office/powerpoint/2010/main" val="24893721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SBS40</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109</a:t>
            </a:fld>
            <a:endParaRPr lang="en-US" dirty="0"/>
          </a:p>
        </p:txBody>
      </p:sp>
      <p:pic>
        <p:nvPicPr>
          <p:cNvPr id="4" name="Picture 3"/>
          <p:cNvPicPr>
            <a:picLocks noChangeAspect="1"/>
          </p:cNvPicPr>
          <p:nvPr/>
        </p:nvPicPr>
        <p:blipFill rotWithShape="1">
          <a:blip r:embed="rId2"/>
          <a:srcRect l="11608" t="23125" r="16147" b="9896"/>
          <a:stretch/>
        </p:blipFill>
        <p:spPr>
          <a:xfrm>
            <a:off x="3457574" y="1585913"/>
            <a:ext cx="4964907" cy="459343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a:t>Truth</a:t>
            </a:r>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265455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a:t>
            </a:fld>
            <a:endParaRPr lang="en-US"/>
          </a:p>
        </p:txBody>
      </p:sp>
      <p:sp>
        <p:nvSpPr>
          <p:cNvPr id="4" name="Rectangle 3"/>
          <p:cNvSpPr/>
          <p:nvPr/>
        </p:nvSpPr>
        <p:spPr>
          <a:xfrm>
            <a:off x="1524000" y="381000"/>
            <a:ext cx="8458200" cy="1200329"/>
          </a:xfrm>
          <a:prstGeom prst="rect">
            <a:avLst/>
          </a:prstGeom>
        </p:spPr>
        <p:txBody>
          <a:bodyPr wrap="square">
            <a:spAutoFit/>
          </a:bodyPr>
          <a:lstStyle/>
          <a:p>
            <a:pPr algn="ctr"/>
            <a:r>
              <a:rPr lang="en-US" sz="3600" dirty="0"/>
              <a:t>Many of the AA-kidney-failure victims developed upper tract urothelial cancer </a:t>
            </a:r>
          </a:p>
        </p:txBody>
      </p:sp>
      <p:sp>
        <p:nvSpPr>
          <p:cNvPr id="5" name="Rectangle 4"/>
          <p:cNvSpPr/>
          <p:nvPr/>
        </p:nvSpPr>
        <p:spPr>
          <a:xfrm>
            <a:off x="4419600" y="5257800"/>
            <a:ext cx="8458200" cy="584775"/>
          </a:xfrm>
          <a:prstGeom prst="rect">
            <a:avLst/>
          </a:prstGeom>
        </p:spPr>
        <p:txBody>
          <a:bodyPr wrap="square">
            <a:spAutoFit/>
          </a:bodyPr>
          <a:lstStyle/>
          <a:p>
            <a:pPr algn="ctr"/>
            <a:r>
              <a:rPr lang="en-US" sz="3200" dirty="0"/>
              <a:t>(</a:t>
            </a:r>
            <a:r>
              <a:rPr lang="en-US" sz="3200" dirty="0" err="1"/>
              <a:t>Nortier</a:t>
            </a:r>
            <a:r>
              <a:rPr lang="en-US" sz="3200" dirty="0"/>
              <a:t> et al., 2000, </a:t>
            </a:r>
            <a:r>
              <a:rPr lang="en-US" sz="3200" dirty="0" err="1"/>
              <a:t>NEJM</a:t>
            </a:r>
            <a:r>
              <a:rPr lang="en-US" sz="3200" dirty="0"/>
              <a:t>)</a:t>
            </a:r>
          </a:p>
        </p:txBody>
      </p:sp>
      <p:pic>
        <p:nvPicPr>
          <p:cNvPr id="6" name="Picture 5"/>
          <p:cNvPicPr>
            <a:picLocks/>
          </p:cNvPicPr>
          <p:nvPr/>
        </p:nvPicPr>
        <p:blipFill rotWithShape="1">
          <a:blip r:embed="rId2" cstate="print">
            <a:extLst>
              <a:ext uri="{28A0092B-C50C-407E-A947-70E740481C1C}">
                <a14:useLocalDpi xmlns:a14="http://schemas.microsoft.com/office/drawing/2010/main" val="0"/>
              </a:ext>
            </a:extLst>
          </a:blip>
          <a:srcRect l="27894" t="22696" r="13164" b="11583"/>
          <a:stretch/>
        </p:blipFill>
        <p:spPr>
          <a:xfrm flipH="1">
            <a:off x="2362199" y="2286000"/>
            <a:ext cx="3385459" cy="4438378"/>
          </a:xfrm>
          <a:prstGeom prst="rect">
            <a:avLst/>
          </a:prstGeom>
        </p:spPr>
      </p:pic>
      <p:sp>
        <p:nvSpPr>
          <p:cNvPr id="2" name="Left Arrow 1"/>
          <p:cNvSpPr/>
          <p:nvPr/>
        </p:nvSpPr>
        <p:spPr>
          <a:xfrm>
            <a:off x="5029200" y="2971800"/>
            <a:ext cx="18288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3048000" y="2514600"/>
            <a:ext cx="914400" cy="1295400"/>
          </a:xfrm>
          <a:prstGeom prst="smileyFace">
            <a:avLst>
              <a:gd name="adj" fmla="val -4653"/>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343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SBS5</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110</a:t>
            </a:fld>
            <a:endParaRPr lang="en-US" dirty="0"/>
          </a:p>
        </p:txBody>
      </p:sp>
      <p:pic>
        <p:nvPicPr>
          <p:cNvPr id="4" name="Picture 3"/>
          <p:cNvPicPr>
            <a:picLocks noChangeAspect="1"/>
          </p:cNvPicPr>
          <p:nvPr/>
        </p:nvPicPr>
        <p:blipFill rotWithShape="1">
          <a:blip r:embed="rId2"/>
          <a:srcRect l="10153" t="25209" r="15315" b="8332"/>
          <a:stretch/>
        </p:blipFill>
        <p:spPr>
          <a:xfrm>
            <a:off x="3357562" y="1728788"/>
            <a:ext cx="5122069" cy="4557712"/>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a:t>Truth</a:t>
            </a:r>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40125546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a:t>SigProfilerExtractor attribution example SBS1</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111</a:t>
            </a:fld>
            <a:endParaRPr lang="en-US" dirty="0"/>
          </a:p>
        </p:txBody>
      </p:sp>
      <p:pic>
        <p:nvPicPr>
          <p:cNvPr id="4" name="Picture 3"/>
          <p:cNvPicPr>
            <a:picLocks noChangeAspect="1"/>
          </p:cNvPicPr>
          <p:nvPr/>
        </p:nvPicPr>
        <p:blipFill rotWithShape="1">
          <a:blip r:embed="rId2"/>
          <a:srcRect l="11089" t="25522" r="16562" b="8748"/>
          <a:stretch/>
        </p:blipFill>
        <p:spPr>
          <a:xfrm>
            <a:off x="3421856" y="1750219"/>
            <a:ext cx="4972050" cy="4507706"/>
          </a:xfrm>
          <a:prstGeom prst="rect">
            <a:avLst/>
          </a:prstGeom>
        </p:spPr>
      </p:pic>
      <p:sp>
        <p:nvSpPr>
          <p:cNvPr id="5" name="TextBox 4"/>
          <p:cNvSpPr txBox="1"/>
          <p:nvPr/>
        </p:nvSpPr>
        <p:spPr>
          <a:xfrm>
            <a:off x="5791200" y="6096000"/>
            <a:ext cx="683329" cy="369332"/>
          </a:xfrm>
          <a:prstGeom prst="rect">
            <a:avLst/>
          </a:prstGeom>
          <a:noFill/>
        </p:spPr>
        <p:txBody>
          <a:bodyPr wrap="none" rtlCol="0">
            <a:spAutoFit/>
          </a:bodyPr>
          <a:lstStyle/>
          <a:p>
            <a:r>
              <a:rPr lang="en-US" dirty="0"/>
              <a:t>Truth</a:t>
            </a:r>
          </a:p>
        </p:txBody>
      </p:sp>
      <p:sp>
        <p:nvSpPr>
          <p:cNvPr id="6" name="TextBox 5"/>
          <p:cNvSpPr txBox="1"/>
          <p:nvPr/>
        </p:nvSpPr>
        <p:spPr>
          <a:xfrm rot="16200000">
            <a:off x="2773559" y="3551041"/>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27032953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63562"/>
          </a:xfrm>
        </p:spPr>
        <p:txBody>
          <a:bodyPr/>
          <a:lstStyle/>
          <a:p>
            <a:r>
              <a:rPr lang="en-US" dirty="0"/>
              <a:t>Summary so far</a:t>
            </a:r>
          </a:p>
        </p:txBody>
      </p:sp>
      <p:sp>
        <p:nvSpPr>
          <p:cNvPr id="5" name="Content Placeholder 4"/>
          <p:cNvSpPr>
            <a:spLocks noGrp="1"/>
          </p:cNvSpPr>
          <p:nvPr>
            <p:ph idx="1"/>
          </p:nvPr>
        </p:nvSpPr>
        <p:spPr>
          <a:xfrm>
            <a:off x="533400" y="1066800"/>
            <a:ext cx="10972800" cy="5715000"/>
          </a:xfrm>
        </p:spPr>
        <p:txBody>
          <a:bodyPr/>
          <a:lstStyle/>
          <a:p>
            <a:r>
              <a:rPr lang="en-US" sz="2400" dirty="0"/>
              <a:t>Discussed signature extraction (data mining) and attribution</a:t>
            </a:r>
          </a:p>
          <a:p>
            <a:r>
              <a:rPr lang="en-US" sz="2400" dirty="0"/>
              <a:t>Showed approach to generate synthetic data</a:t>
            </a:r>
          </a:p>
          <a:p>
            <a:r>
              <a:rPr lang="en-US" sz="2400" dirty="0"/>
              <a:t>Extraction and how to assess results in context</a:t>
            </a:r>
          </a:p>
          <a:p>
            <a:pPr lvl="1"/>
            <a:r>
              <a:rPr lang="en-US" sz="2000" dirty="0"/>
              <a:t>Determining number signatures is central</a:t>
            </a:r>
          </a:p>
          <a:p>
            <a:r>
              <a:rPr lang="en-US" sz="2400" dirty="0"/>
              <a:t>Attribution and how to assess results in context</a:t>
            </a:r>
          </a:p>
          <a:p>
            <a:r>
              <a:rPr lang="en-US" sz="2400" dirty="0"/>
              <a:t>Example of a non-negative matrix factorization approach, SigProfilerExtractor</a:t>
            </a:r>
          </a:p>
          <a:p>
            <a:r>
              <a:rPr lang="en-US" sz="2400" dirty="0"/>
              <a:t>Attribution examples from SigProfiler</a:t>
            </a:r>
          </a:p>
          <a:p>
            <a:r>
              <a:rPr lang="en-US" sz="2400" dirty="0"/>
              <a:t>Signature discovery and attribution are not purely algorithmic activates; they require assessment of all available evidence</a:t>
            </a:r>
          </a:p>
          <a:p>
            <a:r>
              <a:rPr lang="en-US" sz="2400" dirty="0"/>
              <a:t>Challenges are generic, not restricted to SigProfiler (to be covered in Part 2 of this lecture)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112</a:t>
            </a:fld>
            <a:endParaRPr lang="en-US" dirty="0"/>
          </a:p>
        </p:txBody>
      </p:sp>
    </p:spTree>
    <p:extLst>
      <p:ext uri="{BB962C8B-B14F-4D97-AF65-F5344CB8AC3E}">
        <p14:creationId xmlns:p14="http://schemas.microsoft.com/office/powerpoint/2010/main" val="10398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029643-B766-45A0-B5D4-82B1C071237B}"/>
              </a:ext>
            </a:extLst>
          </p:cNvPr>
          <p:cNvSpPr>
            <a:spLocks noGrp="1"/>
          </p:cNvSpPr>
          <p:nvPr>
            <p:ph type="title"/>
          </p:nvPr>
        </p:nvSpPr>
        <p:spPr/>
        <p:txBody>
          <a:bodyPr/>
          <a:lstStyle/>
          <a:p>
            <a:r>
              <a:rPr lang="en-US" dirty="0"/>
              <a:t>Why slides</a:t>
            </a:r>
          </a:p>
        </p:txBody>
      </p:sp>
      <p:sp>
        <p:nvSpPr>
          <p:cNvPr id="4" name="Slide Number Placeholder 3">
            <a:extLst>
              <a:ext uri="{FF2B5EF4-FFF2-40B4-BE49-F238E27FC236}">
                <a16:creationId xmlns:a16="http://schemas.microsoft.com/office/drawing/2014/main" id="{BA2BE757-6B81-4ADE-A6BD-708643E53820}"/>
              </a:ext>
            </a:extLst>
          </p:cNvPr>
          <p:cNvSpPr>
            <a:spLocks noGrp="1"/>
          </p:cNvSpPr>
          <p:nvPr>
            <p:ph type="sldNum" sz="quarter" idx="12"/>
          </p:nvPr>
        </p:nvSpPr>
        <p:spPr/>
        <p:txBody>
          <a:bodyPr/>
          <a:lstStyle/>
          <a:p>
            <a:pPr>
              <a:defRPr/>
            </a:pPr>
            <a:fld id="{FFFB4C55-9A55-45A0-A2A5-ECC3126D7CB8}" type="slidenum">
              <a:rPr lang="en-US" smtClean="0"/>
              <a:pPr>
                <a:defRPr/>
              </a:pPr>
              <a:t>113</a:t>
            </a:fld>
            <a:endParaRPr lang="en-US"/>
          </a:p>
        </p:txBody>
      </p:sp>
    </p:spTree>
    <p:extLst>
      <p:ext uri="{BB962C8B-B14F-4D97-AF65-F5344CB8AC3E}">
        <p14:creationId xmlns:p14="http://schemas.microsoft.com/office/powerpoint/2010/main" val="19274996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lstStyle/>
          <a:p>
            <a:pPr algn="l"/>
            <a:r>
              <a:rPr lang="en-US" sz="3600" dirty="0"/>
              <a:t>Why would you want to do signature extraction?</a:t>
            </a:r>
          </a:p>
        </p:txBody>
      </p:sp>
      <p:sp>
        <p:nvSpPr>
          <p:cNvPr id="3" name="Content Placeholder 2"/>
          <p:cNvSpPr>
            <a:spLocks noGrp="1"/>
          </p:cNvSpPr>
          <p:nvPr>
            <p:ph idx="1"/>
          </p:nvPr>
        </p:nvSpPr>
        <p:spPr>
          <a:xfrm>
            <a:off x="609600" y="914400"/>
            <a:ext cx="10972800" cy="5410200"/>
          </a:xfrm>
        </p:spPr>
        <p:txBody>
          <a:bodyPr/>
          <a:lstStyle/>
          <a:p>
            <a:r>
              <a:rPr lang="en-US" sz="2000" dirty="0"/>
              <a:t>Many people will be more interested in </a:t>
            </a:r>
          </a:p>
          <a:p>
            <a:pPr lvl="1"/>
            <a:r>
              <a:rPr lang="en-US" sz="1800" dirty="0"/>
              <a:t>Assigning known signatures to their spectra</a:t>
            </a:r>
          </a:p>
          <a:p>
            <a:pPr lvl="1"/>
            <a:r>
              <a:rPr lang="en-US" sz="1800" dirty="0"/>
              <a:t>Determining if a specific signature is present or not in a given </a:t>
            </a:r>
            <a:r>
              <a:rPr lang="en-US" sz="1800" dirty="0" err="1"/>
              <a:t>specturm</a:t>
            </a:r>
            <a:endParaRPr lang="en-US" sz="1800" dirty="0"/>
          </a:p>
          <a:p>
            <a:pPr lvl="1"/>
            <a:r>
              <a:rPr lang="en-US" sz="1800" dirty="0"/>
              <a:t>Determining if there a novel signature in their spectra</a:t>
            </a:r>
          </a:p>
          <a:p>
            <a:r>
              <a:rPr lang="en-US" sz="2000" dirty="0"/>
              <a:t>But, maybe</a:t>
            </a:r>
          </a:p>
          <a:p>
            <a:pPr lvl="1"/>
            <a:r>
              <a:rPr lang="en-US" sz="1800" dirty="0"/>
              <a:t>You are looking for new signatures in a new or expanded set of spectra</a:t>
            </a:r>
          </a:p>
          <a:p>
            <a:pPr lvl="1"/>
            <a:r>
              <a:rPr lang="en-US" sz="1800" dirty="0"/>
              <a:t>You think you have an approach for more useful delineation of signatures in existing data or for discovering previously overlooked signatures</a:t>
            </a:r>
          </a:p>
          <a:p>
            <a:pPr lvl="1"/>
            <a:r>
              <a:rPr lang="en-US" sz="1800" dirty="0"/>
              <a:t>You want to confirm previous extractions</a:t>
            </a:r>
          </a:p>
          <a:p>
            <a:pPr lvl="1"/>
            <a:r>
              <a:rPr lang="en-US" sz="1800" dirty="0"/>
              <a:t>You have new data and want to take an unbiased look at it before trying to match to previously described signatures</a:t>
            </a:r>
          </a:p>
          <a:p>
            <a:r>
              <a:rPr lang="en-US" sz="2000" dirty="0"/>
              <a:t>Warning: signature extraction will usually not work well on small sets of spectra</a:t>
            </a:r>
          </a:p>
          <a:p>
            <a:pPr lvl="1"/>
            <a:r>
              <a:rPr lang="en-US" sz="1800" dirty="0"/>
              <a:t>If you have a new, smallish set if spectra, may want to combine with existing data before doing signature extraction</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114</a:t>
            </a:fld>
            <a:endParaRPr lang="en-US" dirty="0"/>
          </a:p>
        </p:txBody>
      </p:sp>
    </p:spTree>
    <p:extLst>
      <p:ext uri="{BB962C8B-B14F-4D97-AF65-F5344CB8AC3E}">
        <p14:creationId xmlns:p14="http://schemas.microsoft.com/office/powerpoint/2010/main" val="283624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t>Important to think about why you are doing signature discovery</a:t>
            </a:r>
          </a:p>
        </p:txBody>
      </p:sp>
      <p:sp>
        <p:nvSpPr>
          <p:cNvPr id="5" name="Content Placeholder 4"/>
          <p:cNvSpPr>
            <a:spLocks noGrp="1"/>
          </p:cNvSpPr>
          <p:nvPr>
            <p:ph idx="1"/>
          </p:nvPr>
        </p:nvSpPr>
        <p:spPr>
          <a:xfrm>
            <a:off x="609600" y="1493837"/>
            <a:ext cx="10972800" cy="4525963"/>
          </a:xfrm>
        </p:spPr>
        <p:txBody>
          <a:bodyPr/>
          <a:lstStyle/>
          <a:p>
            <a:pPr lvl="1">
              <a:buFont typeface="Arial" panose="020B0604020202020204" pitchFamily="34" charset="0"/>
              <a:buChar char="•"/>
            </a:pPr>
            <a:r>
              <a:rPr lang="en-US" sz="2400" dirty="0"/>
              <a:t>Are you trying to find novel signatures?</a:t>
            </a:r>
          </a:p>
          <a:p>
            <a:pPr lvl="1">
              <a:buFont typeface="Arial" panose="020B0604020202020204" pitchFamily="34" charset="0"/>
              <a:buChar char="•"/>
            </a:pPr>
            <a:r>
              <a:rPr lang="en-US" sz="2400" dirty="0"/>
              <a:t>Are you trying to determine which signatures are present?</a:t>
            </a:r>
          </a:p>
          <a:p>
            <a:pPr lvl="1">
              <a:buFont typeface="Arial" panose="020B0604020202020204" pitchFamily="34" charset="0"/>
              <a:buChar char="•"/>
            </a:pPr>
            <a:r>
              <a:rPr lang="en-US" sz="2400" dirty="0"/>
              <a:t>Or more likely, trying to determine which known signatures are present and if there are any novel signatures</a:t>
            </a:r>
          </a:p>
          <a:p>
            <a:pPr lvl="1">
              <a:buFont typeface="Arial" panose="020B0604020202020204" pitchFamily="34" charset="0"/>
              <a:buChar char="•"/>
            </a:pPr>
            <a:r>
              <a:rPr lang="en-US" sz="2400" dirty="0"/>
              <a:t>Are you trying to estimate presence / absence or level of exposure to a particular signature, and perhaps tie these to clinical or population factors?</a:t>
            </a:r>
          </a:p>
          <a:p>
            <a:pPr lvl="1">
              <a:buFont typeface="Arial" panose="020B0604020202020204" pitchFamily="34" charset="0"/>
              <a:buChar char="•"/>
            </a:pPr>
            <a:r>
              <a:rPr lang="en-US" sz="2400" dirty="0"/>
              <a:t>Some of these might be better and more easily conceptualized as signature attribution problems, rather than signature discovery problems (especially if only a small number of tumors or exome (as opposed to genome) data</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115</a:t>
            </a:fld>
            <a:endParaRPr lang="en-US" dirty="0"/>
          </a:p>
        </p:txBody>
      </p:sp>
    </p:spTree>
    <p:extLst>
      <p:ext uri="{BB962C8B-B14F-4D97-AF65-F5344CB8AC3E}">
        <p14:creationId xmlns:p14="http://schemas.microsoft.com/office/powerpoint/2010/main" val="301699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116</a:t>
            </a:fld>
            <a:endParaRPr lang="en-SG" sz="1200" b="0" strike="noStrike" spc="-1" dirty="0">
              <a:latin typeface="Times New Roman"/>
            </a:endParaRPr>
          </a:p>
        </p:txBody>
      </p:sp>
      <p:sp>
        <p:nvSpPr>
          <p:cNvPr id="325" name="CustomShape 3"/>
          <p:cNvSpPr/>
          <p:nvPr/>
        </p:nvSpPr>
        <p:spPr>
          <a:xfrm>
            <a:off x="3551760" y="22860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326" name="CustomShape 4"/>
          <p:cNvSpPr/>
          <p:nvPr/>
        </p:nvSpPr>
        <p:spPr>
          <a:xfrm>
            <a:off x="304800" y="3505320"/>
            <a:ext cx="10972200" cy="221453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spcAft>
                <a:spcPts val="1199"/>
              </a:spcAft>
            </a:pPr>
            <a:r>
              <a:rPr lang="en-SG" sz="3200" b="0" strike="noStrike" spc="-1" dirty="0">
                <a:solidFill>
                  <a:srgbClr val="000000"/>
                </a:solidFill>
                <a:latin typeface="Calibri"/>
              </a:rPr>
              <a:t>Mutational signatures are models</a:t>
            </a:r>
            <a:endParaRPr lang="en-SG" sz="3200" b="0" strike="noStrike" spc="-1" dirty="0">
              <a:latin typeface="Arial"/>
            </a:endParaRPr>
          </a:p>
          <a:p>
            <a:pPr>
              <a:lnSpc>
                <a:spcPct val="100000"/>
              </a:lnSpc>
            </a:pPr>
            <a:r>
              <a:rPr lang="en-SG" sz="3200" b="0" strike="noStrike" spc="-1" dirty="0">
                <a:solidFill>
                  <a:srgbClr val="000000"/>
                </a:solidFill>
                <a:latin typeface="Calibri"/>
              </a:rPr>
              <a:t>To </a:t>
            </a:r>
            <a:r>
              <a:rPr lang="en-SG" sz="3200" spc="-1" dirty="0">
                <a:solidFill>
                  <a:srgbClr val="000000"/>
                </a:solidFill>
                <a:latin typeface="Calibri"/>
              </a:rPr>
              <a:t>assess the quality of mutational signature extraction, attribution, or presence testing, we need to </a:t>
            </a:r>
            <a:r>
              <a:rPr lang="en-SG" sz="3200" b="0" strike="noStrike" spc="-1" dirty="0">
                <a:solidFill>
                  <a:srgbClr val="000000"/>
                </a:solidFill>
                <a:latin typeface="Calibri"/>
              </a:rPr>
              <a:t>consider the intended use</a:t>
            </a:r>
            <a:endParaRPr lang="en-SG" sz="3200" b="0" strike="noStrike" spc="-1" dirty="0">
              <a:latin typeface="Arial"/>
            </a:endParaRPr>
          </a:p>
        </p:txBody>
      </p:sp>
    </p:spTree>
    <p:extLst>
      <p:ext uri="{BB962C8B-B14F-4D97-AF65-F5344CB8AC3E}">
        <p14:creationId xmlns:p14="http://schemas.microsoft.com/office/powerpoint/2010/main" val="5213737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8686800" cy="1143000"/>
          </a:xfrm>
        </p:spPr>
        <p:txBody>
          <a:bodyPr/>
          <a:lstStyle/>
          <a:p>
            <a:pPr algn="l"/>
            <a:r>
              <a:rPr lang="en-US" sz="3600" dirty="0"/>
              <a:t>Hierarchical Dirichlet processes (HDP) for mutational signature extraction  / discovery</a:t>
            </a:r>
          </a:p>
        </p:txBody>
      </p:sp>
      <p:sp>
        <p:nvSpPr>
          <p:cNvPr id="5" name="Content Placeholder 4"/>
          <p:cNvSpPr>
            <a:spLocks noGrp="1"/>
          </p:cNvSpPr>
          <p:nvPr>
            <p:ph idx="1"/>
          </p:nvPr>
        </p:nvSpPr>
        <p:spPr/>
        <p:txBody>
          <a:bodyPr/>
          <a:lstStyle/>
          <a:p>
            <a:r>
              <a:rPr lang="en-US" dirty="0"/>
              <a:t>Inspired by a method for computing </a:t>
            </a:r>
            <a:r>
              <a:rPr lang="en-US" b="1" dirty="0">
                <a:solidFill>
                  <a:srgbClr val="FF0000"/>
                </a:solidFill>
              </a:rPr>
              <a:t>probabilistic topic models</a:t>
            </a:r>
            <a:r>
              <a:rPr lang="en-US" dirty="0"/>
              <a:t> in text mining</a:t>
            </a:r>
          </a:p>
          <a:p>
            <a:r>
              <a:rPr lang="en-US" dirty="0"/>
              <a:t>Mutational signature discovery is isomorphic with discovering topics in probabilistic topic models</a:t>
            </a:r>
          </a:p>
          <a:p>
            <a:pPr lvl="1"/>
            <a:r>
              <a:rPr lang="en-US" dirty="0"/>
              <a:t>Mutation types (e.g. ACT &gt; </a:t>
            </a:r>
            <a:r>
              <a:rPr lang="en-US" dirty="0" err="1"/>
              <a:t>AGT</a:t>
            </a:r>
            <a:r>
              <a:rPr lang="en-US" dirty="0"/>
              <a:t>) ~ words</a:t>
            </a:r>
          </a:p>
          <a:p>
            <a:pPr lvl="1"/>
            <a:r>
              <a:rPr lang="en-US" dirty="0"/>
              <a:t>Mutational signatures ~ topics</a:t>
            </a:r>
          </a:p>
          <a:p>
            <a:pPr lvl="1"/>
            <a:r>
              <a:rPr lang="en-US" dirty="0"/>
              <a:t>In probabilistic topic models, a topic is represented by the frequencies of occurrences of various words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117</a:t>
            </a:fld>
            <a:endParaRPr lang="en-US"/>
          </a:p>
        </p:txBody>
      </p:sp>
    </p:spTree>
    <p:extLst>
      <p:ext uri="{BB962C8B-B14F-4D97-AF65-F5344CB8AC3E}">
        <p14:creationId xmlns:p14="http://schemas.microsoft.com/office/powerpoint/2010/main" val="23210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a:t>HDP for mutational signature discovery</a:t>
            </a:r>
          </a:p>
        </p:txBody>
      </p:sp>
      <p:sp>
        <p:nvSpPr>
          <p:cNvPr id="3" name="Content Placeholder 2"/>
          <p:cNvSpPr>
            <a:spLocks noGrp="1"/>
          </p:cNvSpPr>
          <p:nvPr>
            <p:ph idx="1"/>
          </p:nvPr>
        </p:nvSpPr>
        <p:spPr>
          <a:xfrm>
            <a:off x="609600" y="1143000"/>
            <a:ext cx="10972800" cy="4678363"/>
          </a:xfrm>
        </p:spPr>
        <p:txBody>
          <a:bodyPr/>
          <a:lstStyle/>
          <a:p>
            <a:r>
              <a:rPr lang="en-US" sz="2800" dirty="0"/>
              <a:t>The conceptual focus is on assigning each mutation to a signature</a:t>
            </a:r>
          </a:p>
          <a:p>
            <a:r>
              <a:rPr lang="en-US" sz="2800" dirty="0"/>
              <a:t>The signature is a “raw cluster” of mutations generated by one abstract mutational process (which is modelled as a Dirichlet process)</a:t>
            </a:r>
          </a:p>
          <a:p>
            <a:r>
              <a:rPr lang="en-US" sz="2800" dirty="0"/>
              <a:t>The mutations are of different types (e.g. ACT &gt; </a:t>
            </a:r>
            <a:r>
              <a:rPr lang="en-US" sz="2800" dirty="0" err="1"/>
              <a:t>AGT</a:t>
            </a:r>
            <a:r>
              <a:rPr lang="en-US" sz="2800" dirty="0"/>
              <a:t>, ACT &gt; ATT, ….) , but they belong to the same raw cluster</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118</a:t>
            </a:fld>
            <a:endParaRPr lang="en-US"/>
          </a:p>
        </p:txBody>
      </p:sp>
      <p:pic>
        <p:nvPicPr>
          <p:cNvPr id="5" name="Picture 4"/>
          <p:cNvPicPr>
            <a:picLocks noChangeAspect="1"/>
          </p:cNvPicPr>
          <p:nvPr/>
        </p:nvPicPr>
        <p:blipFill rotWithShape="1">
          <a:blip r:embed="rId2"/>
          <a:srcRect l="19192" t="46724" r="15149" b="43578"/>
          <a:stretch/>
        </p:blipFill>
        <p:spPr>
          <a:xfrm>
            <a:off x="304800" y="3810000"/>
            <a:ext cx="11658600" cy="2192256"/>
          </a:xfrm>
          <a:prstGeom prst="rect">
            <a:avLst/>
          </a:prstGeom>
        </p:spPr>
      </p:pic>
    </p:spTree>
    <p:extLst>
      <p:ext uri="{BB962C8B-B14F-4D97-AF65-F5344CB8AC3E}">
        <p14:creationId xmlns:p14="http://schemas.microsoft.com/office/powerpoint/2010/main" val="366160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0972800" cy="792162"/>
          </a:xfrm>
        </p:spPr>
        <p:txBody>
          <a:bodyPr/>
          <a:lstStyle/>
          <a:p>
            <a:pPr algn="l"/>
            <a:r>
              <a:rPr lang="en-US" sz="4000" dirty="0"/>
              <a:t>HDP for mutational signature discovery</a:t>
            </a:r>
          </a:p>
        </p:txBody>
      </p:sp>
      <p:sp>
        <p:nvSpPr>
          <p:cNvPr id="3" name="Content Placeholder 2"/>
          <p:cNvSpPr>
            <a:spLocks noGrp="1"/>
          </p:cNvSpPr>
          <p:nvPr>
            <p:ph idx="1"/>
          </p:nvPr>
        </p:nvSpPr>
        <p:spPr>
          <a:xfrm>
            <a:off x="609600" y="1143000"/>
            <a:ext cx="10972800" cy="4678363"/>
          </a:xfrm>
        </p:spPr>
        <p:txBody>
          <a:bodyPr/>
          <a:lstStyle/>
          <a:p>
            <a:r>
              <a:rPr lang="en-US" sz="2800" dirty="0"/>
              <a:t>The signature profile is obtained by dividing the number of mutations of each type in the raw cluster (“aggregated partial spectrum) by the total number of mutations in the cluster</a:t>
            </a:r>
          </a:p>
          <a:p>
            <a:r>
              <a:rPr lang="en-US" sz="2800" dirty="0"/>
              <a:t>The number of raw clusters (“aggregated partial spectra”) is not bounded a-priori, but is discovered by the model</a:t>
            </a:r>
          </a:p>
          <a:p>
            <a:r>
              <a:rPr lang="en-US" sz="2800" dirty="0"/>
              <a:t>However!</a:t>
            </a:r>
          </a:p>
          <a:p>
            <a:r>
              <a:rPr lang="en-US" sz="2800" dirty="0"/>
              <a:t>It is influenced to some extent by the hyperparameters that are priors on the Dirichlet process concentration parameters; these govern how easily the model will postulate an additional raw cluster (which indirectly governs how easily the model will postulate a new mutational signature.</a:t>
            </a:r>
          </a:p>
          <a:p>
            <a:r>
              <a:rPr lang="en-US" sz="2800" dirty="0"/>
              <a:t>The number tends to rise with larger numbers of mutations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119</a:t>
            </a:fld>
            <a:endParaRPr lang="en-US"/>
          </a:p>
        </p:txBody>
      </p:sp>
    </p:spTree>
    <p:extLst>
      <p:ext uri="{BB962C8B-B14F-4D97-AF65-F5344CB8AC3E}">
        <p14:creationId xmlns:p14="http://schemas.microsoft.com/office/powerpoint/2010/main" val="302762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9919"/>
            <a:ext cx="9203718" cy="973081"/>
          </a:xfrm>
        </p:spPr>
        <p:txBody>
          <a:bodyPr>
            <a:noAutofit/>
          </a:bodyPr>
          <a:lstStyle/>
          <a:p>
            <a:pPr algn="l"/>
            <a:r>
              <a:rPr lang="en-US" sz="3600" dirty="0"/>
              <a:t>Quick review: </a:t>
            </a:r>
            <a:r>
              <a:rPr lang="en-US" sz="3600" u="sng" dirty="0"/>
              <a:t>somatic mutations</a:t>
            </a:r>
          </a:p>
        </p:txBody>
      </p:sp>
      <p:sp>
        <p:nvSpPr>
          <p:cNvPr id="3" name="Content Placeholder 2"/>
          <p:cNvSpPr>
            <a:spLocks noGrp="1"/>
          </p:cNvSpPr>
          <p:nvPr>
            <p:ph idx="1"/>
          </p:nvPr>
        </p:nvSpPr>
        <p:spPr>
          <a:xfrm>
            <a:off x="685800" y="1600200"/>
            <a:ext cx="10820400" cy="3597044"/>
          </a:xfrm>
        </p:spPr>
        <p:txBody>
          <a:bodyPr>
            <a:normAutofit/>
          </a:bodyPr>
          <a:lstStyle/>
          <a:p>
            <a:r>
              <a:rPr lang="en-US" dirty="0"/>
              <a:t>Every time our cells divide, mutations arise</a:t>
            </a:r>
          </a:p>
          <a:p>
            <a:r>
              <a:rPr lang="en-US" dirty="0"/>
              <a:t>Mutations not present in the fertilized egg are </a:t>
            </a:r>
            <a:r>
              <a:rPr lang="en-US" b="1" dirty="0"/>
              <a:t>somatic mutations</a:t>
            </a:r>
          </a:p>
          <a:p>
            <a:r>
              <a:rPr lang="en-US" dirty="0"/>
              <a:t>Focus on </a:t>
            </a:r>
            <a:r>
              <a:rPr lang="en-US" b="1" dirty="0"/>
              <a:t>mutational signatures </a:t>
            </a:r>
            <a:r>
              <a:rPr lang="en-US" dirty="0"/>
              <a:t>of somatic mutations</a:t>
            </a:r>
          </a:p>
        </p:txBody>
      </p:sp>
      <p:sp>
        <p:nvSpPr>
          <p:cNvPr id="4" name="Slide Number Placeholder 3"/>
          <p:cNvSpPr>
            <a:spLocks noGrp="1"/>
          </p:cNvSpPr>
          <p:nvPr>
            <p:ph type="sldNum" sz="quarter" idx="12"/>
          </p:nvPr>
        </p:nvSpPr>
        <p:spPr/>
        <p:txBody>
          <a:bodyPr/>
          <a:lstStyle/>
          <a:p>
            <a:fld id="{144CE2A6-A05A-452C-9812-26D128944BAF}" type="slidenum">
              <a:rPr lang="en-US" smtClean="0"/>
              <a:t>12</a:t>
            </a:fld>
            <a:endParaRPr lang="en-US"/>
          </a:p>
        </p:txBody>
      </p:sp>
    </p:spTree>
    <p:extLst>
      <p:ext uri="{BB962C8B-B14F-4D97-AF65-F5344CB8AC3E}">
        <p14:creationId xmlns:p14="http://schemas.microsoft.com/office/powerpoint/2010/main" val="13314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9372600" cy="1447800"/>
          </a:xfrm>
        </p:spPr>
        <p:txBody>
          <a:bodyPr/>
          <a:lstStyle/>
          <a:p>
            <a:pPr algn="l"/>
            <a:r>
              <a:rPr lang="en-US" sz="3600" dirty="0"/>
              <a:t>The software for HDP as implemented by Nicola Roberts and TEH Yee </a:t>
            </a:r>
            <a:r>
              <a:rPr lang="en-US" sz="3600" dirty="0" err="1"/>
              <a:t>Whye</a:t>
            </a:r>
            <a:endParaRPr lang="en-US" sz="3600" dirty="0"/>
          </a:p>
        </p:txBody>
      </p:sp>
      <p:sp>
        <p:nvSpPr>
          <p:cNvPr id="3" name="Content Placeholder 2"/>
          <p:cNvSpPr>
            <a:spLocks noGrp="1"/>
          </p:cNvSpPr>
          <p:nvPr>
            <p:ph idx="1"/>
          </p:nvPr>
        </p:nvSpPr>
        <p:spPr>
          <a:xfrm>
            <a:off x="609600" y="1738313"/>
            <a:ext cx="10972800" cy="4800600"/>
          </a:xfrm>
        </p:spPr>
        <p:txBody>
          <a:bodyPr/>
          <a:lstStyle/>
          <a:p>
            <a:r>
              <a:rPr lang="en-US" sz="2400" dirty="0"/>
              <a:t>Important: there are 2 phases to signature discovery </a:t>
            </a:r>
          </a:p>
          <a:p>
            <a:r>
              <a:rPr lang="en-US" sz="2400" dirty="0">
                <a:solidFill>
                  <a:srgbClr val="FF0000"/>
                </a:solidFill>
              </a:rPr>
              <a:t>Part 1: </a:t>
            </a:r>
            <a:r>
              <a:rPr lang="en-US" sz="2400" dirty="0"/>
              <a:t>Estimating “raw clusters” of mutations that approximate mutational signatures using a Gibb’s sampling method implemented by Teh</a:t>
            </a:r>
          </a:p>
          <a:p>
            <a:pPr lvl="1"/>
            <a:r>
              <a:rPr lang="en-US" sz="2400" dirty="0"/>
              <a:t>Tuning knobs: hyperparameters for the concentration parameters in the hierarchical Dirichlet process model (govern how easily it is to get a new raw cluster);  parameters for the Gibb’s sampling including length of burnin and length of sampling chains; an initial guess of the number of raw clusters</a:t>
            </a:r>
          </a:p>
          <a:p>
            <a:r>
              <a:rPr lang="en-US" sz="2400" dirty="0">
                <a:solidFill>
                  <a:srgbClr val="FF0000"/>
                </a:solidFill>
              </a:rPr>
              <a:t>Part 2: </a:t>
            </a:r>
            <a:r>
              <a:rPr lang="en-US" sz="2400" dirty="0"/>
              <a:t>Aligning and merging raw clusters into signatures using clustering based on cosine similarity cutoffs and other parameters</a:t>
            </a:r>
          </a:p>
          <a:p>
            <a:endParaRPr lang="en-US" sz="36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120</a:t>
            </a:fld>
            <a:endParaRPr lang="en-US"/>
          </a:p>
        </p:txBody>
      </p:sp>
    </p:spTree>
    <p:extLst>
      <p:ext uri="{BB962C8B-B14F-4D97-AF65-F5344CB8AC3E}">
        <p14:creationId xmlns:p14="http://schemas.microsoft.com/office/powerpoint/2010/main" val="233408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5410200" cy="1828800"/>
          </a:xfrm>
        </p:spPr>
        <p:txBody>
          <a:bodyPr/>
          <a:lstStyle/>
          <a:p>
            <a:pPr algn="l"/>
            <a:r>
              <a:rPr lang="en-US" sz="2800" dirty="0"/>
              <a:t>Part 1: Hierarchical Dirichlet process model for discovering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121</a:t>
            </a:fld>
            <a:endParaRPr lang="en-US"/>
          </a:p>
        </p:txBody>
      </p:sp>
      <p:pic>
        <p:nvPicPr>
          <p:cNvPr id="5" name="Picture 4"/>
          <p:cNvPicPr>
            <a:picLocks noChangeAspect="1"/>
          </p:cNvPicPr>
          <p:nvPr/>
        </p:nvPicPr>
        <p:blipFill rotWithShape="1">
          <a:blip r:embed="rId2"/>
          <a:srcRect l="22190" t="15649" r="28459" b="4591"/>
          <a:stretch/>
        </p:blipFill>
        <p:spPr>
          <a:xfrm>
            <a:off x="6248400" y="914400"/>
            <a:ext cx="2140901" cy="5469974"/>
          </a:xfrm>
          <a:prstGeom prst="rect">
            <a:avLst/>
          </a:prstGeom>
        </p:spPr>
      </p:pic>
      <p:sp>
        <p:nvSpPr>
          <p:cNvPr id="6" name="TextBox 5"/>
          <p:cNvSpPr txBox="1"/>
          <p:nvPr/>
        </p:nvSpPr>
        <p:spPr>
          <a:xfrm>
            <a:off x="152400" y="2286000"/>
            <a:ext cx="3480183" cy="369332"/>
          </a:xfrm>
          <a:prstGeom prst="rect">
            <a:avLst/>
          </a:prstGeom>
          <a:noFill/>
        </p:spPr>
        <p:txBody>
          <a:bodyPr wrap="none" rtlCol="0">
            <a:spAutoFit/>
          </a:bodyPr>
          <a:lstStyle/>
          <a:p>
            <a:r>
              <a:rPr lang="en-US" dirty="0"/>
              <a:t>(Figure from Nicola Robert’s thesis)</a:t>
            </a:r>
          </a:p>
        </p:txBody>
      </p:sp>
      <p:sp>
        <p:nvSpPr>
          <p:cNvPr id="7" name="TextBox 6"/>
          <p:cNvSpPr txBox="1"/>
          <p:nvPr/>
        </p:nvSpPr>
        <p:spPr>
          <a:xfrm>
            <a:off x="3200400" y="1676400"/>
            <a:ext cx="2667000" cy="646331"/>
          </a:xfrm>
          <a:prstGeom prst="rect">
            <a:avLst/>
          </a:prstGeom>
          <a:noFill/>
        </p:spPr>
        <p:txBody>
          <a:bodyPr wrap="square" rtlCol="0">
            <a:spAutoFit/>
          </a:bodyPr>
          <a:lstStyle/>
          <a:p>
            <a:r>
              <a:rPr lang="en-US" dirty="0"/>
              <a:t>Uniform base distributions for signature profiles</a:t>
            </a:r>
          </a:p>
        </p:txBody>
      </p:sp>
      <p:cxnSp>
        <p:nvCxnSpPr>
          <p:cNvPr id="9" name="Straight Arrow Connector 8"/>
          <p:cNvCxnSpPr/>
          <p:nvPr/>
        </p:nvCxnSpPr>
        <p:spPr>
          <a:xfrm flipV="1">
            <a:off x="5791200" y="18288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9296400" y="1981200"/>
                <a:ext cx="2971800" cy="1477328"/>
              </a:xfrm>
              <a:prstGeom prst="rect">
                <a:avLst/>
              </a:prstGeom>
              <a:noFill/>
            </p:spPr>
            <p:txBody>
              <a:bodyPr wrap="square" rtlCol="0">
                <a:spAutoFit/>
              </a:bodyPr>
              <a:lstStyle/>
              <a:p>
                <a:r>
                  <a:rPr lang="en-US" dirty="0"/>
                  <a:t>Distribution of signatures drawn from a Dirichlet process with base distribution </a:t>
                </a:r>
                <a14:m>
                  <m:oMath xmlns:m="http://schemas.openxmlformats.org/officeDocument/2006/math">
                    <m:r>
                      <a:rPr lang="en-US" i="1" dirty="0" smtClean="0">
                        <a:latin typeface="Cambria Math" panose="02040503050406030204" pitchFamily="18" charset="0"/>
                      </a:rPr>
                      <m:t>𝐻</m:t>
                    </m:r>
                  </m:oMath>
                </a14:m>
                <a:r>
                  <a:rPr lang="en-US" dirty="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296400" y="1981200"/>
                <a:ext cx="2971800" cy="1477328"/>
              </a:xfrm>
              <a:prstGeom prst="rect">
                <a:avLst/>
              </a:prstGeom>
              <a:blipFill rotWithShape="0">
                <a:blip r:embed="rId3"/>
                <a:stretch>
                  <a:fillRect l="-1639" t="-2066" b="-5785"/>
                </a:stretch>
              </a:blipFill>
            </p:spPr>
            <p:txBody>
              <a:bodyPr/>
              <a:lstStyle/>
              <a:p>
                <a:r>
                  <a:rPr lang="en-US">
                    <a:noFill/>
                  </a:rPr>
                  <a:t> </a:t>
                </a:r>
              </a:p>
            </p:txBody>
          </p:sp>
        </mc:Fallback>
      </mc:AlternateContent>
      <p:cxnSp>
        <p:nvCxnSpPr>
          <p:cNvPr id="13" name="Straight Arrow Connector 12"/>
          <p:cNvCxnSpPr/>
          <p:nvPr/>
        </p:nvCxnSpPr>
        <p:spPr>
          <a:xfrm flipH="1" flipV="1">
            <a:off x="7924800" y="25146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924800" y="4038600"/>
            <a:ext cx="914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8915400" y="3810000"/>
                <a:ext cx="3048000" cy="1222642"/>
              </a:xfrm>
              <a:prstGeom prst="rect">
                <a:avLst/>
              </a:prstGeom>
              <a:noFill/>
            </p:spPr>
            <p:txBody>
              <a:bodyPr wrap="square" rtlCol="0">
                <a:spAutoFit/>
              </a:bodyPr>
              <a:lstStyle/>
              <a:p>
                <a:r>
                  <a:rPr lang="en-US" dirty="0"/>
                  <a:t>Distribution of signatures drawn from a Dirichlet process with base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0</m:t>
                        </m:r>
                      </m:sub>
                    </m:sSub>
                  </m:oMath>
                </a14:m>
                <a:r>
                  <a:rPr lang="en-US" dirty="0"/>
                  <a:t> and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915400" y="3810000"/>
                <a:ext cx="3048000" cy="1222642"/>
              </a:xfrm>
              <a:prstGeom prst="rect">
                <a:avLst/>
              </a:prstGeom>
              <a:blipFill rotWithShape="0">
                <a:blip r:embed="rId4"/>
                <a:stretch>
                  <a:fillRect l="-1800" t="-2488" r="-2600" b="-54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04800" y="4191000"/>
                <a:ext cx="5562600" cy="668645"/>
              </a:xfrm>
              <a:prstGeom prst="rect">
                <a:avLst/>
              </a:prstGeom>
              <a:noFill/>
            </p:spPr>
            <p:txBody>
              <a:bodyPr wrap="square" rtlCol="0">
                <a:spAutoFit/>
              </a:bodyPr>
              <a:lstStyle/>
              <a:p>
                <a:pPr algn="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𝑗𝑖</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t</m:t>
                    </m:r>
                  </m:oMath>
                </a14:m>
                <a:r>
                  <a:rPr lang="en-US" dirty="0"/>
                  <a:t>he signature for mutation </a:t>
                </a:r>
                <a14:m>
                  <m:oMath xmlns:m="http://schemas.openxmlformats.org/officeDocument/2006/math">
                    <m:r>
                      <a:rPr lang="en-US" i="1" dirty="0" smtClean="0">
                        <a:latin typeface="Cambria Math" panose="02040503050406030204" pitchFamily="18" charset="0"/>
                      </a:rPr>
                      <m:t>𝑖</m:t>
                    </m:r>
                  </m:oMath>
                </a14:m>
                <a:r>
                  <a:rPr lang="en-US" dirty="0"/>
                  <a:t> in sample </a:t>
                </a:r>
                <a14:m>
                  <m:oMath xmlns:m="http://schemas.openxmlformats.org/officeDocument/2006/math">
                    <m:r>
                      <a:rPr lang="en-US" i="1" dirty="0" smtClean="0">
                        <a:latin typeface="Cambria Math" panose="02040503050406030204" pitchFamily="18" charset="0"/>
                      </a:rPr>
                      <m:t>𝑗</m:t>
                    </m:r>
                  </m:oMath>
                </a14:m>
                <a:r>
                  <a:rPr lang="en-US" dirty="0"/>
                  <a:t> (a signature is a categorical distribution over mutation types)</a:t>
                </a:r>
              </a:p>
            </p:txBody>
          </p:sp>
        </mc:Choice>
        <mc:Fallback xmlns="">
          <p:sp>
            <p:nvSpPr>
              <p:cNvPr id="19" name="TextBox 18"/>
              <p:cNvSpPr txBox="1">
                <a:spLocks noRot="1" noChangeAspect="1" noMove="1" noResize="1" noEditPoints="1" noAdjustHandles="1" noChangeArrowheads="1" noChangeShapeType="1" noTextEdit="1"/>
              </p:cNvSpPr>
              <p:nvPr/>
            </p:nvSpPr>
            <p:spPr>
              <a:xfrm>
                <a:off x="304800" y="4191000"/>
                <a:ext cx="5562600" cy="668645"/>
              </a:xfrm>
              <a:prstGeom prst="rect">
                <a:avLst/>
              </a:prstGeom>
              <a:blipFill rotWithShape="0">
                <a:blip r:embed="rId5"/>
                <a:stretch>
                  <a:fillRect t="-4587" r="-1643" b="-13761"/>
                </a:stretch>
              </a:blipFill>
            </p:spPr>
            <p:txBody>
              <a:bodyPr/>
              <a:lstStyle/>
              <a:p>
                <a:r>
                  <a:rPr lang="en-US">
                    <a:noFill/>
                  </a:rPr>
                  <a:t> </a:t>
                </a:r>
              </a:p>
            </p:txBody>
          </p:sp>
        </mc:Fallback>
      </mc:AlternateContent>
      <p:cxnSp>
        <p:nvCxnSpPr>
          <p:cNvPr id="20" name="Straight Arrow Connector 19"/>
          <p:cNvCxnSpPr/>
          <p:nvPr/>
        </p:nvCxnSpPr>
        <p:spPr>
          <a:xfrm>
            <a:off x="5943600" y="4572000"/>
            <a:ext cx="1219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91200" y="5410200"/>
            <a:ext cx="1371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62000" y="5257800"/>
                <a:ext cx="5029200" cy="668645"/>
              </a:xfrm>
              <a:prstGeom prst="rect">
                <a:avLst/>
              </a:prstGeom>
              <a:noFill/>
            </p:spPr>
            <p:txBody>
              <a:bodyPr wrap="square" rtlCol="0">
                <a:spAutoFit/>
              </a:bodyPr>
              <a:lstStyle/>
              <a:p>
                <a:r>
                  <a:rPr lang="en-US" dirty="0"/>
                  <a:t>The mutation type (e.g. ACG &gt; ATG) of mutation </a:t>
                </a:r>
                <a14:m>
                  <m:oMath xmlns:m="http://schemas.openxmlformats.org/officeDocument/2006/math">
                    <m:r>
                      <a:rPr lang="en-US" i="1" dirty="0">
                        <a:latin typeface="Cambria Math" panose="02040503050406030204" pitchFamily="18" charset="0"/>
                      </a:rPr>
                      <m:t>𝑖</m:t>
                    </m:r>
                  </m:oMath>
                </a14:m>
                <a:r>
                  <a:rPr lang="en-US" dirty="0"/>
                  <a:t> in sample </a:t>
                </a:r>
                <a14:m>
                  <m:oMath xmlns:m="http://schemas.openxmlformats.org/officeDocument/2006/math">
                    <m:r>
                      <a:rPr lang="en-US" i="1" dirty="0">
                        <a:latin typeface="Cambria Math" panose="02040503050406030204" pitchFamily="18" charset="0"/>
                      </a:rPr>
                      <m:t>𝑗</m:t>
                    </m:r>
                  </m:oMath>
                </a14:m>
                <a:r>
                  <a:rPr lang="en-US" dirty="0"/>
                  <a:t>, drawn from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θ</m:t>
                        </m:r>
                      </m:e>
                      <m:sub>
                        <m:r>
                          <a:rPr lang="en-US" b="0" i="1" smtClean="0">
                            <a:latin typeface="Cambria Math" panose="02040503050406030204" pitchFamily="18" charset="0"/>
                          </a:rPr>
                          <m:t>𝑗𝑖</m:t>
                        </m:r>
                      </m:sub>
                    </m:sSub>
                  </m:oMath>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762000" y="5257800"/>
                <a:ext cx="5029200" cy="668645"/>
              </a:xfrm>
              <a:prstGeom prst="rect">
                <a:avLst/>
              </a:prstGeom>
              <a:blipFill rotWithShape="0">
                <a:blip r:embed="rId6"/>
                <a:stretch>
                  <a:fillRect l="-970" t="-5505" r="-848" b="-11009"/>
                </a:stretch>
              </a:blipFill>
            </p:spPr>
            <p:txBody>
              <a:bodyPr/>
              <a:lstStyle/>
              <a:p>
                <a:r>
                  <a:rPr lang="en-US">
                    <a:noFill/>
                  </a:rPr>
                  <a:t> </a:t>
                </a:r>
              </a:p>
            </p:txBody>
          </p:sp>
        </mc:Fallback>
      </mc:AlternateContent>
      <p:sp>
        <p:nvSpPr>
          <p:cNvPr id="32" name="Left Brace 31"/>
          <p:cNvSpPr/>
          <p:nvPr/>
        </p:nvSpPr>
        <p:spPr>
          <a:xfrm rot="5400000">
            <a:off x="7391400" y="304800"/>
            <a:ext cx="228600" cy="990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5867400" y="0"/>
                <a:ext cx="4267200" cy="646331"/>
              </a:xfrm>
              <a:prstGeom prst="rect">
                <a:avLst/>
              </a:prstGeom>
              <a:noFill/>
            </p:spPr>
            <p:txBody>
              <a:bodyPr wrap="square" rtlCol="0">
                <a:spAutoFit/>
              </a:bodyPr>
              <a:lstStyle/>
              <a:p>
                <a:r>
                  <a:rPr lang="en-US" dirty="0"/>
                  <a:t>Hyperparameters for gamma distribution prior on concentration parameter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0</m:t>
                        </m:r>
                      </m:sub>
                    </m:sSub>
                  </m:oMath>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5867400" y="0"/>
                <a:ext cx="4267200" cy="646331"/>
              </a:xfrm>
              <a:prstGeom prst="rect">
                <a:avLst/>
              </a:prstGeom>
              <a:blipFill rotWithShape="0">
                <a:blip r:embed="rId7"/>
                <a:stretch>
                  <a:fillRect l="-1286" t="-4717" b="-14151"/>
                </a:stretch>
              </a:blipFill>
            </p:spPr>
            <p:txBody>
              <a:bodyPr/>
              <a:lstStyle/>
              <a:p>
                <a:r>
                  <a:rPr lang="en-US">
                    <a:noFill/>
                  </a:rPr>
                  <a:t> </a:t>
                </a:r>
              </a:p>
            </p:txBody>
          </p:sp>
        </mc:Fallback>
      </mc:AlternateContent>
      <p:sp>
        <p:nvSpPr>
          <p:cNvPr id="34" name="Left Brace 33"/>
          <p:cNvSpPr/>
          <p:nvPr/>
        </p:nvSpPr>
        <p:spPr>
          <a:xfrm>
            <a:off x="6553200" y="2819400"/>
            <a:ext cx="228600" cy="6858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p:cNvSpPr txBox="1"/>
              <p:nvPr/>
            </p:nvSpPr>
            <p:spPr>
              <a:xfrm>
                <a:off x="1676400" y="2819400"/>
                <a:ext cx="4876800" cy="945643"/>
              </a:xfrm>
              <a:prstGeom prst="rect">
                <a:avLst/>
              </a:prstGeom>
              <a:noFill/>
            </p:spPr>
            <p:txBody>
              <a:bodyPr wrap="square" rtlCol="0">
                <a:spAutoFit/>
              </a:bodyPr>
              <a:lstStyle/>
              <a:p>
                <a:pPr algn="r"/>
                <a:r>
                  <a:rPr lang="en-US" dirty="0"/>
                  <a:t>Hyperparameters for gamma distribution prior on the concentration parameter for each tumor (person, biological sample)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γ</m:t>
                        </m:r>
                      </m:e>
                      <m:sub>
                        <m:r>
                          <a:rPr lang="en-US" b="0" i="1" smtClean="0">
                            <a:latin typeface="Cambria Math" panose="02040503050406030204" pitchFamily="18" charset="0"/>
                          </a:rPr>
                          <m:t>𝑗</m:t>
                        </m:r>
                      </m:sub>
                    </m:sSub>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1676400" y="2819400"/>
                <a:ext cx="4876800" cy="945643"/>
              </a:xfrm>
              <a:prstGeom prst="rect">
                <a:avLst/>
              </a:prstGeom>
              <a:blipFill rotWithShape="0">
                <a:blip r:embed="rId8"/>
                <a:stretch>
                  <a:fillRect t="-3871" r="-2000" b="-7097"/>
                </a:stretch>
              </a:blipFill>
            </p:spPr>
            <p:txBody>
              <a:bodyPr/>
              <a:lstStyle/>
              <a:p>
                <a:r>
                  <a:rPr lang="en-US">
                    <a:noFill/>
                  </a:rPr>
                  <a:t> </a:t>
                </a:r>
              </a:p>
            </p:txBody>
          </p:sp>
        </mc:Fallback>
      </mc:AlternateContent>
    </p:spTree>
    <p:extLst>
      <p:ext uri="{BB962C8B-B14F-4D97-AF65-F5344CB8AC3E}">
        <p14:creationId xmlns:p14="http://schemas.microsoft.com/office/powerpoint/2010/main" val="454257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1773" b="60204"/>
          <a:stretch/>
        </p:blipFill>
        <p:spPr bwMode="auto">
          <a:xfrm>
            <a:off x="3474720" y="2357440"/>
            <a:ext cx="259080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2608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ACGTCCTAGTCAAAATCGAGCC</a:t>
              </a:r>
              <a:r>
                <a:rPr lang="en-US" dirty="0"/>
                <a:t>…</a:t>
              </a:r>
            </a:p>
          </p:txBody>
        </p:sp>
      </p:grpSp>
      <p:sp>
        <p:nvSpPr>
          <p:cNvPr id="15" name="Text Box 8"/>
          <p:cNvSpPr txBox="1">
            <a:spLocks noChangeArrowheads="1"/>
          </p:cNvSpPr>
          <p:nvPr/>
        </p:nvSpPr>
        <p:spPr bwMode="auto">
          <a:xfrm>
            <a:off x="1524001"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t>
            </a:r>
            <a:r>
              <a:rPr lang="en-GB" altLang="en-US" sz="2800" dirty="0">
                <a:solidFill>
                  <a:schemeClr val="bg1"/>
                </a:solidFill>
              </a:rPr>
              <a:t>and tumour cells</a:t>
            </a:r>
          </a:p>
          <a:p>
            <a:endParaRPr lang="en-GB" altLang="en-US" sz="2800" dirty="0"/>
          </a:p>
        </p:txBody>
      </p:sp>
      <p:sp>
        <p:nvSpPr>
          <p:cNvPr id="16" name="Oval 15"/>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 name="TextBox 2"/>
          <p:cNvSpPr txBox="1"/>
          <p:nvPr/>
        </p:nvSpPr>
        <p:spPr>
          <a:xfrm>
            <a:off x="5170714" y="2068286"/>
            <a:ext cx="1306286" cy="461665"/>
          </a:xfrm>
          <a:prstGeom prst="rect">
            <a:avLst/>
          </a:prstGeom>
          <a:solidFill>
            <a:schemeClr val="bg1"/>
          </a:solidFill>
        </p:spPr>
        <p:txBody>
          <a:bodyPr wrap="square" rtlCol="0">
            <a:spAutoFit/>
          </a:bodyPr>
          <a:lstStyle/>
          <a:p>
            <a:pPr algn="ctr"/>
            <a:r>
              <a:rPr lang="en-US" sz="2400" dirty="0"/>
              <a:t>Normal</a:t>
            </a:r>
          </a:p>
        </p:txBody>
      </p:sp>
      <p:sp>
        <p:nvSpPr>
          <p:cNvPr id="19" name="TextBox 18"/>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Tree>
    <p:extLst>
      <p:ext uri="{BB962C8B-B14F-4D97-AF65-F5344CB8AC3E}">
        <p14:creationId xmlns:p14="http://schemas.microsoft.com/office/powerpoint/2010/main" val="536304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grpSp>
        <p:nvGrpSpPr>
          <p:cNvPr id="15" name="Group 14"/>
          <p:cNvGrpSpPr/>
          <p:nvPr/>
        </p:nvGrpSpPr>
        <p:grpSpPr>
          <a:xfrm>
            <a:off x="1524000" y="762000"/>
            <a:ext cx="8149591" cy="4457700"/>
            <a:chOff x="1524000" y="762000"/>
            <a:chExt cx="8149591" cy="445770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6220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spTree>
    <p:extLst>
      <p:ext uri="{BB962C8B-B14F-4D97-AF65-F5344CB8AC3E}">
        <p14:creationId xmlns:p14="http://schemas.microsoft.com/office/powerpoint/2010/main" val="292897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grpSp>
        <p:nvGrpSpPr>
          <p:cNvPr id="15" name="Group 14"/>
          <p:cNvGrpSpPr/>
          <p:nvPr/>
        </p:nvGrpSpPr>
        <p:grpSpPr>
          <a:xfrm>
            <a:off x="1524000" y="762000"/>
            <a:ext cx="8382000" cy="5128230"/>
            <a:chOff x="1524000" y="762000"/>
            <a:chExt cx="8382000" cy="512823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3" name="Right Arrow 2"/>
            <p:cNvSpPr/>
            <p:nvPr/>
          </p:nvSpPr>
          <p:spPr>
            <a:xfrm rot="19111568">
              <a:off x="3868629" y="4267846"/>
              <a:ext cx="7429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rot="19111568">
              <a:off x="7183329" y="4267845"/>
              <a:ext cx="742950" cy="2857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054805" y="4686301"/>
              <a:ext cx="3368423" cy="461665"/>
            </a:xfrm>
            <a:prstGeom prst="rect">
              <a:avLst/>
            </a:prstGeom>
            <a:noFill/>
          </p:spPr>
          <p:txBody>
            <a:bodyPr wrap="none" rtlCol="0">
              <a:spAutoFit/>
            </a:bodyPr>
            <a:lstStyle/>
            <a:p>
              <a:pPr algn="ctr"/>
              <a:r>
                <a:rPr lang="en-US" sz="2100" dirty="0">
                  <a:solidFill>
                    <a:srgbClr val="FF0000"/>
                  </a:solidFill>
                </a:rPr>
                <a:t>Somatic mutation from </a:t>
              </a:r>
              <a:r>
                <a:rPr lang="en-US" sz="2400" b="1" dirty="0">
                  <a:solidFill>
                    <a:srgbClr val="00B0F0"/>
                  </a:solidFill>
                </a:rPr>
                <a:t>A</a:t>
              </a:r>
              <a:r>
                <a:rPr lang="en-US" sz="2100" dirty="0"/>
                <a:t> &gt; </a:t>
              </a:r>
              <a:r>
                <a:rPr lang="en-US" sz="2400" b="1" dirty="0">
                  <a:solidFill>
                    <a:srgbClr val="FF0000"/>
                  </a:solidFill>
                </a:rPr>
                <a:t>T</a:t>
              </a:r>
            </a:p>
          </p:txBody>
        </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nvGrpSpPr>
            <p:cNvPr id="12" name="Group 11"/>
            <p:cNvGrpSpPr/>
            <p:nvPr/>
          </p:nvGrpSpPr>
          <p:grpSpPr>
            <a:xfrm>
              <a:off x="5486400" y="5105400"/>
              <a:ext cx="4419600" cy="784830"/>
              <a:chOff x="5486400" y="5105400"/>
              <a:chExt cx="4419600" cy="784830"/>
            </a:xfrm>
          </p:grpSpPr>
          <p:sp>
            <p:nvSpPr>
              <p:cNvPr id="23" name="TextBox 22"/>
              <p:cNvSpPr txBox="1"/>
              <p:nvPr/>
            </p:nvSpPr>
            <p:spPr>
              <a:xfrm>
                <a:off x="5486400" y="5105400"/>
                <a:ext cx="4419600" cy="784830"/>
              </a:xfrm>
              <a:prstGeom prst="rect">
                <a:avLst/>
              </a:prstGeom>
              <a:noFill/>
            </p:spPr>
            <p:txBody>
              <a:bodyPr wrap="square" rtlCol="0">
                <a:spAutoFit/>
              </a:bodyPr>
              <a:lstStyle/>
              <a:p>
                <a:r>
                  <a:rPr lang="en-US" sz="2100" dirty="0"/>
                  <a:t>C</a:t>
                </a:r>
                <a:r>
                  <a:rPr lang="en-US" sz="2400" b="1" dirty="0">
                    <a:solidFill>
                      <a:srgbClr val="00B0F0"/>
                    </a:solidFill>
                  </a:rPr>
                  <a:t>A</a:t>
                </a:r>
                <a:r>
                  <a:rPr lang="en-US" sz="2100" dirty="0"/>
                  <a:t>A &gt; C</a:t>
                </a:r>
                <a:r>
                  <a:rPr lang="en-US" sz="2400" b="1" dirty="0">
                    <a:solidFill>
                      <a:srgbClr val="FF0000"/>
                    </a:solidFill>
                  </a:rPr>
                  <a:t>T</a:t>
                </a:r>
                <a:r>
                  <a:rPr lang="en-US" sz="2100" dirty="0"/>
                  <a:t>A        trinucleotide context: information in neighboring bases</a:t>
                </a:r>
              </a:p>
            </p:txBody>
          </p:sp>
          <p:sp>
            <p:nvSpPr>
              <p:cNvPr id="11" name="Right Arrow 10"/>
              <p:cNvSpPr/>
              <p:nvPr/>
            </p:nvSpPr>
            <p:spPr>
              <a:xfrm>
                <a:off x="6934200" y="51816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8"/>
          <p:cNvSpPr txBox="1">
            <a:spLocks noChangeArrowheads="1"/>
          </p:cNvSpPr>
          <p:nvPr/>
        </p:nvSpPr>
        <p:spPr bwMode="auto">
          <a:xfrm>
            <a:off x="1295400" y="2057400"/>
            <a:ext cx="3276600"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look for the variants found only in the tumor</a:t>
            </a:r>
          </a:p>
        </p:txBody>
      </p:sp>
    </p:spTree>
    <p:extLst>
      <p:ext uri="{BB962C8B-B14F-4D97-AF65-F5344CB8AC3E}">
        <p14:creationId xmlns:p14="http://schemas.microsoft.com/office/powerpoint/2010/main" val="3406740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7" descr="nature07943-f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500" t="9585" r="12000" b="60204"/>
          <a:stretch/>
        </p:blipFill>
        <p:spPr bwMode="auto">
          <a:xfrm>
            <a:off x="5881008" y="2598965"/>
            <a:ext cx="1170297" cy="16261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7" name="Content Placeholder 6"/>
          <p:cNvSpPr>
            <a:spLocks noGrp="1"/>
          </p:cNvSpPr>
          <p:nvPr>
            <p:ph idx="4294967295"/>
          </p:nvPr>
        </p:nvSpPr>
        <p:spPr>
          <a:xfrm>
            <a:off x="457200" y="1143000"/>
            <a:ext cx="10015538" cy="1028700"/>
          </a:xfrm>
        </p:spPr>
        <p:txBody>
          <a:bodyPr>
            <a:noAutofit/>
          </a:bodyPr>
          <a:lstStyle/>
          <a:p>
            <a:r>
              <a:rPr lang="en-US" sz="2400" dirty="0"/>
              <a:t>We look at all mutations (most are not causing the cancer; they are innocent bystanders)</a:t>
            </a:r>
          </a:p>
          <a:p>
            <a:r>
              <a:rPr lang="en-US" sz="2400" dirty="0"/>
              <a:t>We want to know: what mutated (changed) the DNA?</a:t>
            </a:r>
          </a:p>
          <a:p>
            <a:endParaRPr lang="en-US" sz="2400" dirty="0"/>
          </a:p>
          <a:p>
            <a:pPr>
              <a:buNone/>
            </a:pPr>
            <a:endParaRPr lang="en-US" sz="2400" dirty="0"/>
          </a:p>
          <a:p>
            <a:endParaRPr lang="en-US" sz="2400" dirty="0"/>
          </a:p>
          <a:p>
            <a:pPr>
              <a:buNone/>
            </a:pPr>
            <a:endParaRPr lang="en-US" sz="2400" dirty="0"/>
          </a:p>
        </p:txBody>
      </p:sp>
      <p:sp>
        <p:nvSpPr>
          <p:cNvPr id="9" name="Lightning Bolt 8"/>
          <p:cNvSpPr/>
          <p:nvPr/>
        </p:nvSpPr>
        <p:spPr>
          <a:xfrm>
            <a:off x="4509407" y="2827565"/>
            <a:ext cx="1657350" cy="51435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1" name="Rectangle 10"/>
          <p:cNvSpPr/>
          <p:nvPr/>
        </p:nvSpPr>
        <p:spPr>
          <a:xfrm>
            <a:off x="4124599" y="2187486"/>
            <a:ext cx="1813559" cy="1985159"/>
          </a:xfrm>
          <a:prstGeom prst="rect">
            <a:avLst/>
          </a:prstGeom>
          <a:noFill/>
        </p:spPr>
        <p:txBody>
          <a:bodyPr wrap="square" lIns="68580" tIns="34290" rIns="68580" bIns="3429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2450" b="1" dirty="0">
                <a:ln w="11430"/>
                <a:solidFill>
                  <a:srgbClr val="FF0000"/>
                </a:solidFill>
                <a:effectLst>
                  <a:outerShdw blurRad="80000" dist="40000" dir="5040000" algn="tl">
                    <a:srgbClr val="000000">
                      <a:alpha val="30000"/>
                    </a:srgbClr>
                  </a:outerShdw>
                </a:effectLst>
              </a:rPr>
              <a:t>?</a:t>
            </a:r>
            <a:endParaRPr lang="en-SG" sz="1245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21455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17</a:t>
            </a:fld>
            <a:endParaRPr lang="en-US"/>
          </a:p>
        </p:txBody>
      </p:sp>
      <p:sp>
        <p:nvSpPr>
          <p:cNvPr id="13" name="TextBox 12"/>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343400" y="2819401"/>
            <a:ext cx="3505200" cy="2932568"/>
            <a:chOff x="2514600" y="2760883"/>
            <a:chExt cx="3943350" cy="2461241"/>
          </a:xfrm>
        </p:grpSpPr>
        <p:sp>
          <p:nvSpPr>
            <p:cNvPr id="32" name="TextBox 31"/>
            <p:cNvSpPr txBox="1"/>
            <p:nvPr/>
          </p:nvSpPr>
          <p:spPr>
            <a:xfrm>
              <a:off x="2514600" y="3336460"/>
              <a:ext cx="3943350" cy="1885664"/>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C</a:t>
              </a:r>
              <a:r>
                <a:rPr lang="en-US" sz="2000" b="1" dirty="0"/>
                <a:t>T</a:t>
              </a:r>
              <a:r>
                <a:rPr lang="en-US" sz="2000" dirty="0"/>
                <a:t>G mutations</a:t>
              </a:r>
            </a:p>
          </p:txBody>
        </p:sp>
        <p:cxnSp>
          <p:nvCxnSpPr>
            <p:cNvPr id="35" name="Straight Arrow Connector 34"/>
            <p:cNvCxnSpPr/>
            <p:nvPr/>
          </p:nvCxnSpPr>
          <p:spPr>
            <a:xfrm flipV="1">
              <a:off x="4229100" y="2760883"/>
              <a:ext cx="685800" cy="63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9600" y="3276600"/>
            <a:ext cx="3200400" cy="1323439"/>
          </a:xfrm>
          <a:prstGeom prst="rect">
            <a:avLst/>
          </a:prstGeom>
          <a:noFill/>
        </p:spPr>
        <p:txBody>
          <a:bodyPr wrap="square" rtlCol="0">
            <a:spAutoFit/>
          </a:bodyPr>
          <a:lstStyle/>
          <a:p>
            <a:pPr algn="ctr"/>
            <a:r>
              <a:rPr lang="en-US" sz="2000" dirty="0"/>
              <a:t>Each bar represents the total number of single nucleotide substitutions in a particular trinucleotide context </a:t>
            </a:r>
          </a:p>
        </p:txBody>
      </p:sp>
      <p:grpSp>
        <p:nvGrpSpPr>
          <p:cNvPr id="33" name="Group 32"/>
          <p:cNvGrpSpPr/>
          <p:nvPr/>
        </p:nvGrpSpPr>
        <p:grpSpPr>
          <a:xfrm rot="16200000">
            <a:off x="557625" y="1673450"/>
            <a:ext cx="1189621" cy="1200329"/>
            <a:chOff x="2160775" y="4842302"/>
            <a:chExt cx="1189621" cy="1200329"/>
          </a:xfrm>
        </p:grpSpPr>
        <p:sp>
          <p:nvSpPr>
            <p:cNvPr id="36" name="TextBox 3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38" name="Straight Arrow Connector 3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28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 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18</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6629400" y="2743199"/>
            <a:ext cx="4724400" cy="1012683"/>
            <a:chOff x="5105400" y="2438402"/>
            <a:chExt cx="5248756" cy="1237538"/>
          </a:xfrm>
        </p:grpSpPr>
        <p:sp>
          <p:nvSpPr>
            <p:cNvPr id="40" name="TextBox 39"/>
            <p:cNvSpPr txBox="1"/>
            <p:nvPr/>
          </p:nvSpPr>
          <p:spPr>
            <a:xfrm>
              <a:off x="6294781" y="2810876"/>
              <a:ext cx="4059375" cy="865064"/>
            </a:xfrm>
            <a:prstGeom prst="rect">
              <a:avLst/>
            </a:prstGeom>
            <a:noFill/>
          </p:spPr>
          <p:txBody>
            <a:bodyPr wrap="square" rtlCol="0">
              <a:spAutoFit/>
            </a:bodyPr>
            <a:lstStyle/>
            <a:p>
              <a:pPr algn="ctr"/>
              <a:r>
                <a:rPr lang="en-US" sz="2000" dirty="0"/>
                <a:t>A</a:t>
              </a:r>
              <a:r>
                <a:rPr lang="en-US" sz="2000" b="1" dirty="0"/>
                <a:t>A</a:t>
              </a:r>
              <a:r>
                <a:rPr lang="en-US" sz="2000" dirty="0"/>
                <a:t>G &gt; A</a:t>
              </a:r>
              <a:r>
                <a:rPr lang="en-US" sz="2000" b="1" dirty="0"/>
                <a:t>T</a:t>
              </a:r>
              <a:r>
                <a:rPr lang="en-US" sz="2000" dirty="0"/>
                <a:t>G mutations</a:t>
              </a:r>
            </a:p>
            <a:p>
              <a:pPr algn="ctr"/>
              <a:r>
                <a:rPr lang="en-US" sz="2000" dirty="0"/>
                <a:t>Not as many</a:t>
              </a:r>
            </a:p>
          </p:txBody>
        </p:sp>
        <p:cxnSp>
          <p:nvCxnSpPr>
            <p:cNvPr id="41" name="Straight Arrow Connector 40"/>
            <p:cNvCxnSpPr/>
            <p:nvPr/>
          </p:nvCxnSpPr>
          <p:spPr>
            <a:xfrm flipH="1" flipV="1">
              <a:off x="5105400" y="2438402"/>
              <a:ext cx="1777804" cy="465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28600" y="2819400"/>
            <a:ext cx="5638800" cy="1774686"/>
            <a:chOff x="228600" y="2819400"/>
            <a:chExt cx="5638800" cy="1774686"/>
          </a:xfrm>
        </p:grpSpPr>
        <p:grpSp>
          <p:nvGrpSpPr>
            <p:cNvPr id="42" name="Group 41"/>
            <p:cNvGrpSpPr/>
            <p:nvPr/>
          </p:nvGrpSpPr>
          <p:grpSpPr>
            <a:xfrm>
              <a:off x="228600" y="3200400"/>
              <a:ext cx="4038599" cy="1393686"/>
              <a:chOff x="4564773" y="2159042"/>
              <a:chExt cx="5730652" cy="1703138"/>
            </a:xfrm>
          </p:grpSpPr>
          <p:sp>
            <p:nvSpPr>
              <p:cNvPr id="43" name="TextBox 42"/>
              <p:cNvSpPr txBox="1"/>
              <p:nvPr/>
            </p:nvSpPr>
            <p:spPr>
              <a:xfrm>
                <a:off x="4564773" y="2997116"/>
                <a:ext cx="5730652" cy="865064"/>
              </a:xfrm>
              <a:prstGeom prst="rect">
                <a:avLst/>
              </a:prstGeom>
              <a:noFill/>
            </p:spPr>
            <p:txBody>
              <a:bodyPr wrap="square" rtlCol="0">
                <a:spAutoFit/>
              </a:bodyPr>
              <a:lstStyle/>
              <a:p>
                <a:pPr algn="ctr"/>
                <a:r>
                  <a:rPr lang="en-US" sz="2000" dirty="0"/>
                  <a:t>Mutations from C to A, C to G,  C to T</a:t>
                </a:r>
              </a:p>
              <a:p>
                <a:pPr algn="ctr"/>
                <a:r>
                  <a:rPr lang="en-US" sz="2000" dirty="0"/>
                  <a:t>Almost none</a:t>
                </a:r>
              </a:p>
            </p:txBody>
          </p:sp>
          <p:cxnSp>
            <p:nvCxnSpPr>
              <p:cNvPr id="44" name="Straight Arrow Connector 43"/>
              <p:cNvCxnSpPr/>
              <p:nvPr/>
            </p:nvCxnSpPr>
            <p:spPr>
              <a:xfrm flipV="1">
                <a:off x="8565417" y="2159042"/>
                <a:ext cx="1081258" cy="838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Left Brace 9"/>
            <p:cNvSpPr/>
            <p:nvPr/>
          </p:nvSpPr>
          <p:spPr>
            <a:xfrm rot="16200000">
              <a:off x="3657600" y="914400"/>
              <a:ext cx="304800" cy="4114800"/>
            </a:xfrm>
            <a:prstGeom prst="leftBrace">
              <a:avLst>
                <a:gd name="adj1" fmla="val 6153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343400" y="2819400"/>
            <a:ext cx="3505200" cy="2932571"/>
            <a:chOff x="2514600" y="2760882"/>
            <a:chExt cx="3943350" cy="2461243"/>
          </a:xfrm>
        </p:grpSpPr>
        <p:sp>
          <p:nvSpPr>
            <p:cNvPr id="33" name="TextBox 32"/>
            <p:cNvSpPr txBox="1"/>
            <p:nvPr/>
          </p:nvSpPr>
          <p:spPr>
            <a:xfrm>
              <a:off x="2514600" y="3336460"/>
              <a:ext cx="3943350" cy="1885665"/>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a:t>
              </a:r>
              <a:r>
                <a:rPr lang="en-US" sz="2000" dirty="0" err="1"/>
                <a:t>C</a:t>
              </a:r>
              <a:r>
                <a:rPr lang="en-US" sz="2000" b="1" dirty="0" err="1"/>
                <a:t>T</a:t>
              </a:r>
              <a:r>
                <a:rPr lang="en-US" sz="2000" dirty="0" err="1"/>
                <a:t>G</a:t>
              </a:r>
              <a:r>
                <a:rPr lang="en-US" sz="2000" dirty="0"/>
                <a:t> mutations</a:t>
              </a:r>
            </a:p>
          </p:txBody>
        </p:sp>
        <p:cxnSp>
          <p:nvCxnSpPr>
            <p:cNvPr id="36" name="Straight Arrow Connector 35"/>
            <p:cNvCxnSpPr/>
            <p:nvPr/>
          </p:nvCxnSpPr>
          <p:spPr>
            <a:xfrm flipV="1">
              <a:off x="4229100" y="2760882"/>
              <a:ext cx="685800" cy="639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6200000">
            <a:off x="557625" y="1673450"/>
            <a:ext cx="1189621" cy="1200329"/>
            <a:chOff x="2160775" y="4842302"/>
            <a:chExt cx="1189621" cy="1200329"/>
          </a:xfrm>
        </p:grpSpPr>
        <p:sp>
          <p:nvSpPr>
            <p:cNvPr id="47" name="TextBox 46"/>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48" name="Straight Arrow Connector 4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4459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4237" t="47001" r="21608" b="25169"/>
          <a:stretch/>
        </p:blipFill>
        <p:spPr>
          <a:xfrm>
            <a:off x="3962400" y="4724400"/>
            <a:ext cx="6781800" cy="746420"/>
          </a:xfrm>
          <a:prstGeom prst="rect">
            <a:avLst/>
          </a:prstGeom>
        </p:spPr>
      </p:pic>
      <p:sp>
        <p:nvSpPr>
          <p:cNvPr id="2" name="Title 1"/>
          <p:cNvSpPr>
            <a:spLocks noGrp="1"/>
          </p:cNvSpPr>
          <p:nvPr>
            <p:ph type="title"/>
          </p:nvPr>
        </p:nvSpPr>
        <p:spPr>
          <a:xfrm>
            <a:off x="838200" y="304800"/>
            <a:ext cx="8441303" cy="929670"/>
          </a:xfrm>
        </p:spPr>
        <p:txBody>
          <a:bodyPr>
            <a:normAutofit fontScale="90000"/>
          </a:bodyPr>
          <a:lstStyle/>
          <a:p>
            <a:pPr algn="l"/>
            <a:r>
              <a:rPr lang="en-US" sz="3200" dirty="0"/>
              <a:t>6 years ago (2013):</a:t>
            </a:r>
            <a:br>
              <a:rPr lang="en-US" sz="3200" dirty="0"/>
            </a:br>
            <a:r>
              <a:rPr lang="en-US" sz="3200" dirty="0"/>
              <a:t>AA in upper tract urothelial cancer and cell lines</a:t>
            </a:r>
          </a:p>
        </p:txBody>
      </p:sp>
      <p:pic>
        <p:nvPicPr>
          <p:cNvPr id="4" name="Picture 3"/>
          <p:cNvPicPr>
            <a:picLocks/>
          </p:cNvPicPr>
          <p:nvPr/>
        </p:nvPicPr>
        <p:blipFill rotWithShape="1">
          <a:blip r:embed="rId4" cstate="print">
            <a:extLst>
              <a:ext uri="{28A0092B-C50C-407E-A947-70E740481C1C}">
                <a14:useLocalDpi xmlns:a14="http://schemas.microsoft.com/office/drawing/2010/main" val="0"/>
              </a:ext>
            </a:extLst>
          </a:blip>
          <a:srcRect l="27894" t="22696" r="13164" b="11583"/>
          <a:stretch/>
        </p:blipFill>
        <p:spPr>
          <a:xfrm flipH="1">
            <a:off x="1719941" y="3183873"/>
            <a:ext cx="1696029" cy="2223515"/>
          </a:xfrm>
          <a:prstGeom prst="rect">
            <a:avLst/>
          </a:prstGeom>
        </p:spPr>
      </p:pic>
      <p:sp>
        <p:nvSpPr>
          <p:cNvPr id="8" name="Rectangle 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19</a:t>
            </a:fld>
            <a:endParaRPr lang="en-US"/>
          </a:p>
        </p:txBody>
      </p:sp>
      <p:sp>
        <p:nvSpPr>
          <p:cNvPr id="15" name="TextBox 14"/>
          <p:cNvSpPr txBox="1"/>
          <p:nvPr/>
        </p:nvSpPr>
        <p:spPr>
          <a:xfrm>
            <a:off x="4104837" y="4876800"/>
            <a:ext cx="2261453" cy="400110"/>
          </a:xfrm>
          <a:prstGeom prst="rect">
            <a:avLst/>
          </a:prstGeom>
          <a:noFill/>
        </p:spPr>
        <p:txBody>
          <a:bodyPr wrap="none" rtlCol="0">
            <a:spAutoFit/>
          </a:bodyPr>
          <a:lstStyle/>
          <a:p>
            <a:r>
              <a:rPr lang="en-US" altLang="zh-CN" sz="2000" dirty="0"/>
              <a:t>AA e</a:t>
            </a:r>
            <a:r>
              <a:rPr lang="en-US" sz="2000" dirty="0"/>
              <a:t>xposed cell line</a:t>
            </a:r>
          </a:p>
        </p:txBody>
      </p:sp>
      <p:sp>
        <p:nvSpPr>
          <p:cNvPr id="5" name="TextBox 4"/>
          <p:cNvSpPr txBox="1"/>
          <p:nvPr/>
        </p:nvSpPr>
        <p:spPr>
          <a:xfrm>
            <a:off x="2362200" y="6324600"/>
            <a:ext cx="3518271" cy="369332"/>
          </a:xfrm>
          <a:prstGeom prst="rect">
            <a:avLst/>
          </a:prstGeom>
          <a:noFill/>
        </p:spPr>
        <p:txBody>
          <a:bodyPr wrap="none" rtlCol="0">
            <a:spAutoFit/>
          </a:bodyPr>
          <a:lstStyle/>
          <a:p>
            <a:r>
              <a:rPr lang="en-US" dirty="0"/>
              <a:t>Poon et al., 2013, Hoang et al. 2013</a:t>
            </a:r>
          </a:p>
        </p:txBody>
      </p:sp>
      <p:pic>
        <p:nvPicPr>
          <p:cNvPr id="12" name="Picture 11"/>
          <p:cNvPicPr>
            <a:picLocks noChangeAspect="1"/>
          </p:cNvPicPr>
          <p:nvPr/>
        </p:nvPicPr>
        <p:blipFill rotWithShape="1">
          <a:blip r:embed="rId5"/>
          <a:srcRect l="21233" t="59565" r="15014" b="11861"/>
          <a:stretch/>
        </p:blipFill>
        <p:spPr>
          <a:xfrm>
            <a:off x="4038601" y="3810002"/>
            <a:ext cx="6735344" cy="793967"/>
          </a:xfrm>
          <a:prstGeom prst="rect">
            <a:avLst/>
          </a:prstGeom>
        </p:spPr>
      </p:pic>
      <p:cxnSp>
        <p:nvCxnSpPr>
          <p:cNvPr id="16" name="Straight Arrow Connector 15"/>
          <p:cNvCxnSpPr>
            <a:stCxn id="17"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Tree>
    <p:extLst>
      <p:ext uri="{BB962C8B-B14F-4D97-AF65-F5344CB8AC3E}">
        <p14:creationId xmlns:p14="http://schemas.microsoft.com/office/powerpoint/2010/main" val="168521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734860" y="1185987"/>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 and next steps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2</a:t>
            </a:fld>
            <a:endParaRPr lang="en-US"/>
          </a:p>
        </p:txBody>
      </p:sp>
    </p:spTree>
    <p:extLst>
      <p:ext uri="{BB962C8B-B14F-4D97-AF65-F5344CB8AC3E}">
        <p14:creationId xmlns:p14="http://schemas.microsoft.com/office/powerpoint/2010/main" val="1577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1715068" y="83882"/>
            <a:ext cx="7886700" cy="929670"/>
          </a:xfrm>
        </p:spPr>
        <p:txBody>
          <a:bodyPr>
            <a:normAutofit fontScale="90000"/>
          </a:bodyPr>
          <a:lstStyle/>
          <a:p>
            <a:pPr algn="l"/>
            <a:r>
              <a:rPr lang="en-US" sz="3200" dirty="0"/>
              <a:t>3 years ago: </a:t>
            </a:r>
            <a:br>
              <a:rPr lang="en-US" sz="3200" dirty="0"/>
            </a:br>
            <a:r>
              <a:rPr lang="en-US" sz="3200" dirty="0"/>
              <a:t>AA in multiple tumor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20</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223805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ap of asia in flat style Free Vector"/>
          <p:cNvPicPr>
            <a:picLocks noChangeAspect="1" noChangeArrowheads="1"/>
          </p:cNvPicPr>
          <p:nvPr/>
        </p:nvPicPr>
        <p:blipFill rotWithShape="1">
          <a:blip r:embed="rId3">
            <a:extLst>
              <a:ext uri="{28A0092B-C50C-407E-A947-70E740481C1C}">
                <a14:useLocalDpi xmlns:a14="http://schemas.microsoft.com/office/drawing/2010/main" val="0"/>
              </a:ext>
            </a:extLst>
          </a:blip>
          <a:srcRect l="41533" t="52179" r="27796" b="24830"/>
          <a:stretch/>
        </p:blipFill>
        <p:spPr bwMode="auto">
          <a:xfrm>
            <a:off x="1981200" y="1420586"/>
            <a:ext cx="7086600" cy="532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0445" y="169740"/>
            <a:ext cx="10515600" cy="908783"/>
          </a:xfrm>
        </p:spPr>
        <p:txBody>
          <a:bodyPr>
            <a:noAutofit/>
          </a:bodyPr>
          <a:lstStyle/>
          <a:p>
            <a:pPr algn="l"/>
            <a:r>
              <a:rPr lang="en-US" sz="3600" dirty="0"/>
              <a:t>Taiwan a known hotspot for AA exposure</a:t>
            </a:r>
            <a:br>
              <a:rPr lang="en-US" sz="3600" dirty="0"/>
            </a:br>
            <a:r>
              <a:rPr lang="en-US" sz="3600" dirty="0"/>
              <a:t>AA in liver cancer not studied</a:t>
            </a:r>
          </a:p>
        </p:txBody>
      </p:sp>
      <p:sp>
        <p:nvSpPr>
          <p:cNvPr id="4" name="Oval 3"/>
          <p:cNvSpPr/>
          <p:nvPr/>
        </p:nvSpPr>
        <p:spPr>
          <a:xfrm>
            <a:off x="5181600" y="3505200"/>
            <a:ext cx="914400" cy="875323"/>
          </a:xfrm>
          <a:prstGeom prst="ellipse">
            <a:avLst/>
          </a:prstGeom>
          <a:noFill/>
          <a:ln w="60325"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448800" y="6096000"/>
            <a:ext cx="2401042" cy="369332"/>
          </a:xfrm>
          <a:prstGeom prst="rect">
            <a:avLst/>
          </a:prstGeom>
          <a:noFill/>
        </p:spPr>
        <p:txBody>
          <a:bodyPr wrap="none" rtlCol="0">
            <a:spAutoFit/>
          </a:bodyPr>
          <a:lstStyle/>
          <a:p>
            <a:r>
              <a:rPr lang="en-US" dirty="0"/>
              <a:t>Map created by </a:t>
            </a:r>
            <a:r>
              <a:rPr lang="en-US" dirty="0" err="1"/>
              <a:t>Freepik</a:t>
            </a:r>
            <a:endParaRPr lang="en-US" dirty="0"/>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21</a:t>
            </a:fld>
            <a:endParaRPr lang="en-US"/>
          </a:p>
        </p:txBody>
      </p:sp>
      <p:sp>
        <p:nvSpPr>
          <p:cNvPr id="6" name="TextBox 5"/>
          <p:cNvSpPr txBox="1"/>
          <p:nvPr/>
        </p:nvSpPr>
        <p:spPr>
          <a:xfrm>
            <a:off x="8839200" y="5638800"/>
            <a:ext cx="3167342" cy="369332"/>
          </a:xfrm>
          <a:prstGeom prst="rect">
            <a:avLst/>
          </a:prstGeom>
          <a:noFill/>
        </p:spPr>
        <p:txBody>
          <a:bodyPr wrap="none" rtlCol="0">
            <a:spAutoFit/>
          </a:bodyPr>
          <a:lstStyle/>
          <a:p>
            <a:r>
              <a:rPr lang="en-US" dirty="0"/>
              <a:t>Chen, …., </a:t>
            </a:r>
            <a:r>
              <a:rPr lang="en-US" dirty="0" err="1"/>
              <a:t>Grollman</a:t>
            </a:r>
            <a:r>
              <a:rPr lang="en-US" dirty="0"/>
              <a:t>, </a:t>
            </a:r>
            <a:r>
              <a:rPr lang="en-US" dirty="0" err="1"/>
              <a:t>PNAS</a:t>
            </a:r>
            <a:r>
              <a:rPr lang="en-US" dirty="0"/>
              <a:t>, 2012</a:t>
            </a:r>
          </a:p>
        </p:txBody>
      </p:sp>
    </p:spTree>
    <p:extLst>
      <p:ext uri="{BB962C8B-B14F-4D97-AF65-F5344CB8AC3E}">
        <p14:creationId xmlns:p14="http://schemas.microsoft.com/office/powerpoint/2010/main" val="128215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666" b="52815"/>
          <a:stretch/>
        </p:blipFill>
        <p:spPr>
          <a:xfrm>
            <a:off x="457200" y="685800"/>
            <a:ext cx="11609572" cy="5029200"/>
          </a:xfrm>
          <a:prstGeom prst="rect">
            <a:avLst/>
          </a:prstGeom>
        </p:spPr>
      </p:pic>
      <p:sp>
        <p:nvSpPr>
          <p:cNvPr id="10" name="Rectangle 9"/>
          <p:cNvSpPr/>
          <p:nvPr/>
        </p:nvSpPr>
        <p:spPr>
          <a:xfrm>
            <a:off x="3200400" y="838200"/>
            <a:ext cx="7010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0"/>
            <a:ext cx="10972800" cy="792162"/>
          </a:xfrm>
          <a:noFill/>
        </p:spPr>
        <p:txBody>
          <a:bodyPr/>
          <a:lstStyle/>
          <a:p>
            <a:pPr algn="l"/>
            <a:r>
              <a:rPr lang="en-US" sz="3200" dirty="0"/>
              <a:t>78% of Taiwan liver cancers (HCCs) had the AA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22</a:t>
            </a:fld>
            <a:endParaRPr lang="en-US"/>
          </a:p>
        </p:txBody>
      </p:sp>
      <p:grpSp>
        <p:nvGrpSpPr>
          <p:cNvPr id="15" name="Group 14"/>
          <p:cNvGrpSpPr/>
          <p:nvPr/>
        </p:nvGrpSpPr>
        <p:grpSpPr>
          <a:xfrm>
            <a:off x="2590800" y="762001"/>
            <a:ext cx="5656521" cy="2297723"/>
            <a:chOff x="2590800" y="903128"/>
            <a:chExt cx="5791200" cy="2209349"/>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499" t="34848" r="8781" b="58415"/>
            <a:stretch/>
          </p:blipFill>
          <p:spPr>
            <a:xfrm>
              <a:off x="2590800" y="903128"/>
              <a:ext cx="5791200" cy="665060"/>
            </a:xfrm>
            <a:prstGeom prst="rect">
              <a:avLst/>
            </a:prstGeom>
          </p:spPr>
        </p:pic>
        <p:cxnSp>
          <p:nvCxnSpPr>
            <p:cNvPr id="7" name="Straight Arrow Connector 6"/>
            <p:cNvCxnSpPr/>
            <p:nvPr/>
          </p:nvCxnSpPr>
          <p:spPr>
            <a:xfrm flipH="1">
              <a:off x="2590800" y="1647092"/>
              <a:ext cx="3276600" cy="1465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52400" y="6477000"/>
            <a:ext cx="6629400" cy="338554"/>
          </a:xfrm>
          <a:prstGeom prst="rect">
            <a:avLst/>
          </a:prstGeom>
          <a:noFill/>
        </p:spPr>
        <p:txBody>
          <a:bodyPr wrap="square" rtlCol="0">
            <a:spAutoFit/>
          </a:bodyPr>
          <a:lstStyle/>
          <a:p>
            <a:r>
              <a:rPr lang="en-US" sz="1600" dirty="0"/>
              <a:t>Ng, Poon, et al., Oct 2017 DOI: 10.1126/</a:t>
            </a:r>
            <a:r>
              <a:rPr lang="en-US" sz="1600" dirty="0" err="1"/>
              <a:t>scitranslmed.aan6446</a:t>
            </a:r>
            <a:endParaRPr lang="en-US" sz="1600" dirty="0"/>
          </a:p>
        </p:txBody>
      </p:sp>
    </p:spTree>
    <p:extLst>
      <p:ext uri="{BB962C8B-B14F-4D97-AF65-F5344CB8AC3E}">
        <p14:creationId xmlns:p14="http://schemas.microsoft.com/office/powerpoint/2010/main" val="116664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10972800" cy="1143000"/>
          </a:xfrm>
        </p:spPr>
        <p:txBody>
          <a:bodyPr>
            <a:normAutofit fontScale="90000"/>
          </a:bodyPr>
          <a:lstStyle/>
          <a:p>
            <a:r>
              <a:rPr lang="en-US" dirty="0"/>
              <a:t>How extensive is AA exposure in &gt; 1,600 liver cancers around the world?</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23</a:t>
            </a:fld>
            <a:endParaRPr lang="en-US"/>
          </a:p>
        </p:txBody>
      </p:sp>
    </p:spTree>
    <p:extLst>
      <p:ext uri="{BB962C8B-B14F-4D97-AF65-F5344CB8AC3E}">
        <p14:creationId xmlns:p14="http://schemas.microsoft.com/office/powerpoint/2010/main" val="248423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24</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a:t>
            </a:r>
            <a:r>
              <a:rPr lang="en-US" sz="1200" dirty="0" err="1"/>
              <a:t>stranslmed.aan6446</a:t>
            </a:r>
            <a:r>
              <a:rPr lang="en-US" sz="1200" dirty="0"/>
              <a:t> and subsequent publications; Zhang et al., 2017, Gastroenterology, 10.1053/</a:t>
            </a:r>
            <a:r>
              <a:rPr lang="en-US" sz="1200" dirty="0" err="1"/>
              <a:t>j.gastro.2017.03.024</a:t>
            </a:r>
            <a:r>
              <a:rPr lang="en-US" sz="1200" dirty="0"/>
              <a:t>; </a:t>
            </a:r>
            <a:r>
              <a:rPr lang="en-US" sz="1200" dirty="0" err="1"/>
              <a:t>Xue</a:t>
            </a:r>
            <a:r>
              <a:rPr lang="en-US" sz="1200" dirty="0"/>
              <a:t> et al., 2019, Cancer </a:t>
            </a:r>
            <a:r>
              <a:rPr lang="en-US" sz="1200" dirty="0" err="1"/>
              <a:t>Cell,10.1016</a:t>
            </a:r>
            <a:r>
              <a:rPr lang="en-US" sz="1200" dirty="0"/>
              <a:t>/</a:t>
            </a:r>
            <a:r>
              <a:rPr lang="en-US" sz="1200" dirty="0" err="1"/>
              <a:t>j.ccell.2019.04.007</a:t>
            </a:r>
            <a:endParaRPr lang="en-US" sz="16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381000" y="-16565"/>
            <a:ext cx="9111343" cy="1077686"/>
          </a:xfrm>
          <a:solidFill>
            <a:schemeClr val="bg1"/>
          </a:solidFill>
        </p:spPr>
        <p:txBody>
          <a:bodyPr>
            <a:noAutofit/>
          </a:bodyPr>
          <a:lstStyle/>
          <a:p>
            <a:pPr algn="l"/>
            <a:r>
              <a:rPr lang="en-US" sz="2900" dirty="0"/>
              <a:t>Prevalent AA exposure across &gt; 1,600 liver cancers</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519773"/>
            <a:chOff x="2209800" y="3886200"/>
            <a:chExt cx="4267200" cy="1519773"/>
          </a:xfrm>
        </p:grpSpPr>
        <p:sp>
          <p:nvSpPr>
            <p:cNvPr id="13" name="TextBox 12"/>
            <p:cNvSpPr txBox="1"/>
            <p:nvPr/>
          </p:nvSpPr>
          <p:spPr>
            <a:xfrm>
              <a:off x="2209800" y="4267200"/>
              <a:ext cx="2503714" cy="1138773"/>
            </a:xfrm>
            <a:prstGeom prst="rect">
              <a:avLst/>
            </a:prstGeom>
            <a:noFill/>
          </p:spPr>
          <p:txBody>
            <a:bodyPr wrap="square" rtlCol="0">
              <a:spAutoFit/>
            </a:bodyPr>
            <a:lstStyle/>
            <a:p>
              <a:r>
                <a:rPr lang="en-US" b="1" dirty="0"/>
                <a:t>12/47 (25%) in Qidong </a:t>
              </a:r>
              <a:r>
                <a:rPr lang="en-US" dirty="0"/>
                <a:t>(aflatoxin a major competing hazard)</a:t>
              </a:r>
            </a:p>
            <a:p>
              <a:endParaRPr lang="en-US" sz="1400" dirty="0"/>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124200"/>
            <a:ext cx="5410200" cy="1200329"/>
            <a:chOff x="533400" y="3124200"/>
            <a:chExt cx="5410200" cy="1200329"/>
          </a:xfrm>
        </p:grpSpPr>
        <p:sp>
          <p:nvSpPr>
            <p:cNvPr id="15" name="TextBox 14"/>
            <p:cNvSpPr txBox="1"/>
            <p:nvPr/>
          </p:nvSpPr>
          <p:spPr>
            <a:xfrm>
              <a:off x="533400" y="3124200"/>
              <a:ext cx="23622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63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25</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585" b="51705"/>
          <a:stretch/>
        </p:blipFill>
        <p:spPr>
          <a:xfrm>
            <a:off x="1066800" y="152400"/>
            <a:ext cx="9455710" cy="5867400"/>
          </a:xfrm>
          <a:prstGeom prst="rect">
            <a:avLst/>
          </a:prstGeom>
        </p:spPr>
      </p:pic>
      <p:sp>
        <p:nvSpPr>
          <p:cNvPr id="5" name="Rounded Rectangle 4"/>
          <p:cNvSpPr/>
          <p:nvPr/>
        </p:nvSpPr>
        <p:spPr>
          <a:xfrm>
            <a:off x="6019800" y="76200"/>
            <a:ext cx="1905000" cy="601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23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8600" y="6248400"/>
            <a:ext cx="10591800" cy="73866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Ng, Poon, et al., Oct 2017 DOI: 10.1126/</a:t>
            </a:r>
            <a:r>
              <a:rPr lang="en-US" sz="1050" dirty="0" err="1">
                <a:latin typeface="Arial" panose="020B0604020202020204" pitchFamily="34" charset="0"/>
                <a:cs typeface="Arial" panose="020B0604020202020204" pitchFamily="34" charset="0"/>
              </a:rPr>
              <a:t>stranslmed.aan6446</a:t>
            </a:r>
            <a:r>
              <a:rPr lang="en-US" sz="1050" dirty="0">
                <a:latin typeface="Arial" panose="020B0604020202020204" pitchFamily="34" charset="0"/>
                <a:cs typeface="Arial" panose="020B0604020202020204" pitchFamily="34" charset="0"/>
              </a:rPr>
              <a:t> and subsequent publications; Zhang et al., 2017, Gastroenterology, 10.1053/</a:t>
            </a:r>
            <a:r>
              <a:rPr lang="en-US" sz="1050" dirty="0" err="1">
                <a:latin typeface="Arial" panose="020B0604020202020204" pitchFamily="34" charset="0"/>
                <a:cs typeface="Arial" panose="020B0604020202020204" pitchFamily="34" charset="0"/>
              </a:rPr>
              <a:t>j.gastro.2017.03.024</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Xue</a:t>
            </a:r>
            <a:r>
              <a:rPr lang="en-US" sz="1050" dirty="0">
                <a:latin typeface="Arial" panose="020B0604020202020204" pitchFamily="34" charset="0"/>
                <a:cs typeface="Arial" panose="020B0604020202020204" pitchFamily="34" charset="0"/>
              </a:rPr>
              <a:t> et al., 2019, Cancer </a:t>
            </a:r>
            <a:r>
              <a:rPr lang="en-US" sz="1050" dirty="0" err="1">
                <a:latin typeface="Arial" panose="020B0604020202020204" pitchFamily="34" charset="0"/>
                <a:cs typeface="Arial" panose="020B0604020202020204" pitchFamily="34" charset="0"/>
              </a:rPr>
              <a:t>Cell,10.1016</a:t>
            </a:r>
            <a:r>
              <a:rPr lang="en-US" sz="1050" dirty="0">
                <a:latin typeface="Arial" panose="020B0604020202020204" pitchFamily="34" charset="0"/>
                <a:cs typeface="Arial" panose="020B0604020202020204" pitchFamily="34" charset="0"/>
              </a:rPr>
              <a:t>/</a:t>
            </a:r>
            <a:r>
              <a:rPr lang="en-US" sz="1050" dirty="0" err="1">
                <a:latin typeface="Arial" panose="020B0604020202020204" pitchFamily="34" charset="0"/>
                <a:cs typeface="Arial" panose="020B0604020202020204" pitchFamily="34" charset="0"/>
              </a:rPr>
              <a:t>j.ccell.2019.04.007</a:t>
            </a:r>
            <a:r>
              <a:rPr lang="zh-CN" altLang="en-US" sz="1050" dirty="0">
                <a:latin typeface="Arial" panose="020B0604020202020204" pitchFamily="34" charset="0"/>
                <a:cs typeface="Arial" panose="020B0604020202020204" pitchFamily="34" charset="0"/>
              </a:rPr>
              <a:t>，</a:t>
            </a:r>
            <a:r>
              <a:rPr lang="da-DK" altLang="zh-CN" sz="1050" dirty="0">
                <a:latin typeface="Arial" panose="020B0604020202020204" pitchFamily="34" charset="0"/>
                <a:cs typeface="Arial" panose="020B0604020202020204" pitchFamily="34" charset="0"/>
              </a:rPr>
              <a:t>Hsieh et al.,  2008, 10.1186/1749-8546-3-13)</a:t>
            </a:r>
            <a:r>
              <a:rPr lang="zh-CN" altLang="en-US"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Chen et al., 2018 (</a:t>
            </a:r>
            <a:r>
              <a:rPr lang="en-US" sz="1050" i="1" dirty="0">
                <a:latin typeface="Arial" panose="020B0604020202020204" pitchFamily="34" charset="0"/>
                <a:cs typeface="Arial" panose="020B0604020202020204" pitchFamily="34" charset="0"/>
              </a:rPr>
              <a:t>International Journal of Cancer, </a:t>
            </a:r>
            <a:r>
              <a:rPr lang="en-US" sz="1050" dirty="0">
                <a:latin typeface="Arial" panose="020B0604020202020204" pitchFamily="34" charset="0"/>
                <a:cs typeface="Arial" panose="020B0604020202020204" pitchFamily="34" charset="0"/>
              </a:rPr>
              <a:t>10.1002/</a:t>
            </a:r>
            <a:r>
              <a:rPr lang="en-US" sz="1050" dirty="0" err="1">
                <a:latin typeface="Arial" panose="020B0604020202020204" pitchFamily="34" charset="0"/>
                <a:cs typeface="Arial" panose="020B0604020202020204" pitchFamily="34" charset="0"/>
              </a:rPr>
              <a:t>ijc.31544</a:t>
            </a:r>
            <a:r>
              <a:rPr lang="en-US" sz="1050" dirty="0">
                <a:latin typeface="Arial" panose="020B0604020202020204" pitchFamily="34" charset="0"/>
                <a:cs typeface="Arial" panose="020B0604020202020204" pitchFamily="34" charset="0"/>
              </a:rPr>
              <a:t>) Chen et al., 2019 (</a:t>
            </a:r>
            <a:r>
              <a:rPr lang="en-US" sz="1050" i="1" dirty="0">
                <a:latin typeface="Arial" panose="020B0604020202020204" pitchFamily="34" charset="0"/>
                <a:cs typeface="Arial" panose="020B0604020202020204" pitchFamily="34" charset="0"/>
              </a:rPr>
              <a:t>Cancer Epidemiology, Biomarkers &amp; Prevention</a:t>
            </a:r>
            <a:r>
              <a:rPr lang="en-US" sz="1050" dirty="0">
                <a:latin typeface="Arial" panose="020B0604020202020204" pitchFamily="34" charset="0"/>
                <a:cs typeface="Arial" panose="020B0604020202020204" pitchFamily="34" charset="0"/>
              </a:rPr>
              <a:t>, 10.1158/1055-</a:t>
            </a:r>
            <a:r>
              <a:rPr lang="en-US" sz="1050" dirty="0" err="1">
                <a:latin typeface="Arial" panose="020B0604020202020204" pitchFamily="34" charset="0"/>
                <a:cs typeface="Arial" panose="020B0604020202020204" pitchFamily="34" charset="0"/>
              </a:rPr>
              <a:t>9965.EPI</a:t>
            </a:r>
            <a:r>
              <a:rPr lang="en-US" sz="1050" dirty="0">
                <a:latin typeface="Arial" panose="020B0604020202020204" pitchFamily="34" charset="0"/>
                <a:cs typeface="Arial" panose="020B0604020202020204" pitchFamily="34" charset="0"/>
              </a:rPr>
              <a:t>-19-0023</a:t>
            </a:r>
            <a:r>
              <a:rPr lang="zh-CN" altLang="en-US" sz="1050" dirty="0">
                <a:latin typeface="Arial" panose="020B0604020202020204" pitchFamily="34" charset="0"/>
                <a:cs typeface="Arial" panose="020B0604020202020204" pitchFamily="34" charset="0"/>
              </a:rPr>
              <a:t>），</a:t>
            </a:r>
            <a:r>
              <a:rPr lang="en-US" altLang="zh-CN" sz="1050" dirty="0">
                <a:latin typeface="Arial" panose="020B0604020202020204" pitchFamily="34" charset="0"/>
                <a:cs typeface="Arial" panose="020B0604020202020204" pitchFamily="34" charset="0"/>
              </a:rPr>
              <a:t>Lu et al. 2019 Hepatology, 2019, 10.1002/</a:t>
            </a:r>
            <a:r>
              <a:rPr lang="en-US" altLang="zh-CN" sz="1050" dirty="0" err="1">
                <a:latin typeface="Arial" panose="020B0604020202020204" pitchFamily="34" charset="0"/>
                <a:cs typeface="Arial" panose="020B0604020202020204" pitchFamily="34" charset="0"/>
              </a:rPr>
              <a:t>hep.30863</a:t>
            </a:r>
            <a:r>
              <a:rPr lang="en-US" altLang="zh-CN" sz="1050" dirty="0">
                <a:latin typeface="Arial" panose="020B0604020202020204" pitchFamily="34" charset="0"/>
                <a:cs typeface="Arial" panose="020B0604020202020204" pitchFamily="34" charset="0"/>
              </a:rPr>
              <a:t>  (mouse study)</a:t>
            </a:r>
          </a:p>
          <a:p>
            <a:endParaRPr lang="en-US" sz="105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26</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7672" t="3361" b="16564"/>
          <a:stretch/>
        </p:blipFill>
        <p:spPr>
          <a:xfrm>
            <a:off x="3505200" y="457200"/>
            <a:ext cx="5354414" cy="4957536"/>
          </a:xfrm>
          <a:prstGeom prst="rect">
            <a:avLst/>
          </a:prstGeom>
        </p:spPr>
      </p:pic>
      <p:sp>
        <p:nvSpPr>
          <p:cNvPr id="2" name="Title 1"/>
          <p:cNvSpPr>
            <a:spLocks noGrp="1"/>
          </p:cNvSpPr>
          <p:nvPr>
            <p:ph type="title"/>
          </p:nvPr>
        </p:nvSpPr>
        <p:spPr>
          <a:xfrm>
            <a:off x="228600" y="-1657"/>
            <a:ext cx="10134600" cy="1077686"/>
          </a:xfrm>
          <a:solidFill>
            <a:schemeClr val="bg1"/>
          </a:solidFill>
        </p:spPr>
        <p:txBody>
          <a:bodyPr>
            <a:noAutofit/>
          </a:bodyPr>
          <a:lstStyle/>
          <a:p>
            <a:pPr algn="l"/>
            <a:r>
              <a:rPr lang="en-US" sz="4000" dirty="0"/>
              <a:t>AA can cause liver cancer</a:t>
            </a:r>
          </a:p>
        </p:txBody>
      </p:sp>
      <p:sp>
        <p:nvSpPr>
          <p:cNvPr id="4" name="TextBox 3"/>
          <p:cNvSpPr txBox="1"/>
          <p:nvPr/>
        </p:nvSpPr>
        <p:spPr>
          <a:xfrm>
            <a:off x="838200" y="1676399"/>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p:nvPr/>
        </p:nvCxnSpPr>
        <p:spPr>
          <a:xfrm flipV="1">
            <a:off x="3200400" y="2057400"/>
            <a:ext cx="1066800" cy="152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133600" y="3810000"/>
            <a:ext cx="4267200" cy="1304330"/>
            <a:chOff x="2209800" y="3886200"/>
            <a:chExt cx="4267200" cy="1304330"/>
          </a:xfrm>
        </p:grpSpPr>
        <p:sp>
          <p:nvSpPr>
            <p:cNvPr id="13" name="TextBox 12"/>
            <p:cNvSpPr txBox="1"/>
            <p:nvPr/>
          </p:nvSpPr>
          <p:spPr>
            <a:xfrm>
              <a:off x="2209800" y="4267200"/>
              <a:ext cx="2503714" cy="923330"/>
            </a:xfrm>
            <a:prstGeom prst="rect">
              <a:avLst/>
            </a:prstGeom>
            <a:noFill/>
          </p:spPr>
          <p:txBody>
            <a:bodyPr wrap="square" rtlCol="0">
              <a:spAutoFit/>
            </a:bodyPr>
            <a:lstStyle/>
            <a:p>
              <a:r>
                <a:rPr lang="en-US" b="1" dirty="0"/>
                <a:t>12/47 (25%) in Qidong </a:t>
              </a:r>
              <a:r>
                <a:rPr lang="en-US" dirty="0"/>
                <a:t>(aflatoxin a major competing hazard)</a:t>
              </a:r>
            </a:p>
          </p:txBody>
        </p:sp>
        <p:cxnSp>
          <p:nvCxnSpPr>
            <p:cNvPr id="14" name="Straight Arrow Connector 13"/>
            <p:cNvCxnSpPr/>
            <p:nvPr/>
          </p:nvCxnSpPr>
          <p:spPr>
            <a:xfrm flipV="1">
              <a:off x="4419600" y="3886200"/>
              <a:ext cx="2057400" cy="76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1000" y="3200400"/>
            <a:ext cx="5562600" cy="1200329"/>
            <a:chOff x="381000" y="3200400"/>
            <a:chExt cx="5562600" cy="1200329"/>
          </a:xfrm>
        </p:grpSpPr>
        <p:sp>
          <p:nvSpPr>
            <p:cNvPr id="15" name="TextBox 14"/>
            <p:cNvSpPr txBox="1"/>
            <p:nvPr/>
          </p:nvSpPr>
          <p:spPr>
            <a:xfrm>
              <a:off x="381000" y="3200400"/>
              <a:ext cx="2133600" cy="1200329"/>
            </a:xfrm>
            <a:prstGeom prst="rect">
              <a:avLst/>
            </a:prstGeom>
            <a:noFill/>
          </p:spPr>
          <p:txBody>
            <a:bodyPr wrap="square" rtlCol="0">
              <a:spAutoFit/>
            </a:bodyPr>
            <a:lstStyle/>
            <a:p>
              <a:r>
                <a:rPr lang="en-US" b="1" dirty="0"/>
                <a:t>~50/100 (~50%) combined HCC and bile duct cancer in China</a:t>
              </a:r>
              <a:endParaRPr lang="en-US" dirty="0"/>
            </a:p>
          </p:txBody>
        </p:sp>
        <p:cxnSp>
          <p:nvCxnSpPr>
            <p:cNvPr id="16" name="Straight Arrow Connector 15"/>
            <p:cNvCxnSpPr/>
            <p:nvPr/>
          </p:nvCxnSpPr>
          <p:spPr>
            <a:xfrm flipV="1">
              <a:off x="2514600" y="3581400"/>
              <a:ext cx="34290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04800" y="990600"/>
            <a:ext cx="6172200" cy="400110"/>
          </a:xfrm>
          <a:prstGeom prst="rect">
            <a:avLst/>
          </a:prstGeom>
          <a:solidFill>
            <a:schemeClr val="bg1"/>
          </a:solidFill>
          <a:ln w="28575">
            <a:solidFill>
              <a:schemeClr val="accent1"/>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Evidence…</a:t>
            </a:r>
          </a:p>
        </p:txBody>
      </p:sp>
      <p:sp>
        <p:nvSpPr>
          <p:cNvPr id="18" name="TextBox 17"/>
          <p:cNvSpPr txBox="1"/>
          <p:nvPr/>
        </p:nvSpPr>
        <p:spPr>
          <a:xfrm>
            <a:off x="1752600" y="1276290"/>
            <a:ext cx="5029200" cy="400110"/>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Known mutagen and urinary tract carcinogen</a:t>
            </a:r>
          </a:p>
        </p:txBody>
      </p:sp>
      <p:sp>
        <p:nvSpPr>
          <p:cNvPr id="23" name="TextBox 22"/>
          <p:cNvSpPr txBox="1"/>
          <p:nvPr/>
        </p:nvSpPr>
        <p:spPr>
          <a:xfrm>
            <a:off x="2286000" y="1657290"/>
            <a:ext cx="61722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Multiple known cancer driver genes with AA mutations</a:t>
            </a:r>
          </a:p>
        </p:txBody>
      </p:sp>
      <p:sp>
        <p:nvSpPr>
          <p:cNvPr id="24" name="TextBox 23"/>
          <p:cNvSpPr txBox="1"/>
          <p:nvPr/>
        </p:nvSpPr>
        <p:spPr>
          <a:xfrm>
            <a:off x="2819400" y="2035314"/>
            <a:ext cx="78486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Proportion of AA exposed liver cancers in Taiwan (78%)  much greater than proportion of population exposed to AA herbs, (33%)</a:t>
            </a:r>
          </a:p>
        </p:txBody>
      </p:sp>
      <p:sp>
        <p:nvSpPr>
          <p:cNvPr id="25" name="TextBox 24"/>
          <p:cNvSpPr txBox="1"/>
          <p:nvPr/>
        </p:nvSpPr>
        <p:spPr>
          <a:xfrm>
            <a:off x="3538928" y="2743200"/>
            <a:ext cx="44958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t>
            </a:r>
            <a:r>
              <a:rPr lang="en-US" altLang="zh-CN" sz="2000" dirty="0"/>
              <a:t>A a</a:t>
            </a:r>
            <a:r>
              <a:rPr lang="en-US" sz="2000" dirty="0"/>
              <a:t>dducts liver tissue of HCC patients</a:t>
            </a:r>
          </a:p>
        </p:txBody>
      </p:sp>
      <p:sp>
        <p:nvSpPr>
          <p:cNvPr id="8" name="TextBox 7"/>
          <p:cNvSpPr txBox="1"/>
          <p:nvPr/>
        </p:nvSpPr>
        <p:spPr>
          <a:xfrm>
            <a:off x="4419600" y="3124200"/>
            <a:ext cx="66294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Linear relationship between AA dose and risk of liver cancer in hepatitis-B-infected and hepatitis-C-infected patients</a:t>
            </a:r>
          </a:p>
        </p:txBody>
      </p:sp>
      <p:grpSp>
        <p:nvGrpSpPr>
          <p:cNvPr id="5" name="Group 4"/>
          <p:cNvGrpSpPr/>
          <p:nvPr/>
        </p:nvGrpSpPr>
        <p:grpSpPr>
          <a:xfrm>
            <a:off x="5334000" y="3886200"/>
            <a:ext cx="3429000" cy="1938992"/>
            <a:chOff x="5334000" y="3886200"/>
            <a:chExt cx="3429000" cy="1938992"/>
          </a:xfrm>
        </p:grpSpPr>
        <p:sp>
          <p:nvSpPr>
            <p:cNvPr id="26" name="TextBox 25"/>
            <p:cNvSpPr txBox="1"/>
            <p:nvPr/>
          </p:nvSpPr>
          <p:spPr>
            <a:xfrm>
              <a:off x="5334000" y="3886200"/>
              <a:ext cx="3429000" cy="1938992"/>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 causes liver cancer in mice</a:t>
              </a:r>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p:txBody>
        </p:sp>
        <p:pic>
          <p:nvPicPr>
            <p:cNvPr id="1030" name="Picture 6" descr="http://buyjingos.com/wp-content/uploads/2017/11/dead-mouse-1024x562-1-300x165.jpg"/>
            <p:cNvPicPr>
              <a:picLocks noChangeAspect="1" noChangeArrowheads="1"/>
            </p:cNvPicPr>
            <p:nvPr/>
          </p:nvPicPr>
          <p:blipFill rotWithShape="1">
            <a:blip r:embed="rId4">
              <a:extLst>
                <a:ext uri="{28A0092B-C50C-407E-A947-70E740481C1C}">
                  <a14:useLocalDpi xmlns:a14="http://schemas.microsoft.com/office/drawing/2010/main" val="0"/>
                </a:ext>
              </a:extLst>
            </a:blip>
            <a:srcRect l="-1836" t="20666" r="1836" b="15430"/>
            <a:stretch/>
          </p:blipFill>
          <p:spPr bwMode="auto">
            <a:xfrm>
              <a:off x="5486400" y="4419600"/>
              <a:ext cx="2857500" cy="100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7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3" grpId="0" animBg="1"/>
      <p:bldP spid="24" grpId="0" animBg="1"/>
      <p:bldP spid="2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828800" y="533400"/>
            <a:ext cx="8420100" cy="4525962"/>
          </a:xfrm>
        </p:spPr>
        <p:txBody>
          <a:bodyPr/>
          <a:lstStyle/>
          <a:p>
            <a:r>
              <a:rPr lang="en-US" dirty="0"/>
              <a:t>Computational analysis of mutational signatures:</a:t>
            </a:r>
            <a:br>
              <a:rPr lang="en-US" dirty="0"/>
            </a:br>
            <a:r>
              <a:rPr lang="en-US" dirty="0"/>
              <a:t>State of the art</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27</a:t>
            </a:fld>
            <a:endParaRPr lang="en-US"/>
          </a:p>
        </p:txBody>
      </p:sp>
    </p:spTree>
    <p:extLst>
      <p:ext uri="{BB962C8B-B14F-4D97-AF65-F5344CB8AC3E}">
        <p14:creationId xmlns:p14="http://schemas.microsoft.com/office/powerpoint/2010/main" val="86248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 </a:t>
            </a:r>
          </a:p>
          <a:p>
            <a:r>
              <a:rPr lang="en-US" sz="2400" b="1" dirty="0"/>
              <a:t>“Novel signature test” </a:t>
            </a:r>
            <a:r>
              <a:rPr lang="en-US" sz="2400" dirty="0"/>
              <a:t>Is a spectrum adequately explained by known signatures? I.e., does my spectrum, or a group of related spectra contain a novel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28</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29</a:t>
            </a:fld>
            <a:endParaRPr lang="en-US" dirty="0"/>
          </a:p>
        </p:txBody>
      </p:sp>
      <p:sp>
        <p:nvSpPr>
          <p:cNvPr id="5" name="Rectangle 4">
            <a:extLst>
              <a:ext uri="{FF2B5EF4-FFF2-40B4-BE49-F238E27FC236}">
                <a16:creationId xmlns:a16="http://schemas.microsoft.com/office/drawing/2014/main" id="{9BF95C40-1C22-4A4F-A205-452589AADC50}"/>
              </a:ext>
            </a:extLst>
          </p:cNvPr>
          <p:cNvSpPr/>
          <p:nvPr/>
        </p:nvSpPr>
        <p:spPr>
          <a:xfrm>
            <a:off x="381000" y="2743200"/>
            <a:ext cx="10744200"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rrow: Slight curve">
            <a:extLst>
              <a:ext uri="{FF2B5EF4-FFF2-40B4-BE49-F238E27FC236}">
                <a16:creationId xmlns:a16="http://schemas.microsoft.com/office/drawing/2014/main" id="{31E8C6DF-C9A6-4A38-BD79-D96F4D3BCC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7" y="990600"/>
            <a:ext cx="914400" cy="914400"/>
          </a:xfrm>
          <a:prstGeom prst="rect">
            <a:avLst/>
          </a:prstGeom>
        </p:spPr>
      </p:pic>
    </p:spTree>
    <p:extLst>
      <p:ext uri="{BB962C8B-B14F-4D97-AF65-F5344CB8AC3E}">
        <p14:creationId xmlns:p14="http://schemas.microsoft.com/office/powerpoint/2010/main" val="3798162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What are mutational signatures and what are they good for?</a:t>
            </a:r>
            <a:br>
              <a:rPr lang="en-US" dirty="0"/>
            </a:br>
            <a:br>
              <a:rPr lang="en-US" dirty="0"/>
            </a:br>
            <a:r>
              <a:rPr lang="en-US" dirty="0"/>
              <a:t>Example: Aristolochic acid</a:t>
            </a:r>
            <a:endParaRPr lang="en-SG" dirty="0"/>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3</a:t>
            </a:fld>
            <a:endParaRPr lang="en-US"/>
          </a:p>
        </p:txBody>
      </p:sp>
    </p:spTree>
    <p:extLst>
      <p:ext uri="{BB962C8B-B14F-4D97-AF65-F5344CB8AC3E}">
        <p14:creationId xmlns:p14="http://schemas.microsoft.com/office/powerpoint/2010/main" val="266962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9448800" cy="1096962"/>
          </a:xfrm>
        </p:spPr>
        <p:txBody>
          <a:bodyPr/>
          <a:lstStyle/>
          <a:p>
            <a:pPr algn="l"/>
            <a:r>
              <a:rPr lang="en-US" sz="3600" dirty="0"/>
              <a:t>Many signatures have been extracted and many have been confirmed by additional evidence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30</a:t>
            </a:fld>
            <a:endParaRPr lang="en-US" dirty="0"/>
          </a:p>
        </p:txBody>
      </p:sp>
      <p:pic>
        <p:nvPicPr>
          <p:cNvPr id="5" name="Picture 4"/>
          <p:cNvPicPr>
            <a:picLocks noChangeAspect="1"/>
          </p:cNvPicPr>
          <p:nvPr/>
        </p:nvPicPr>
        <p:blipFill rotWithShape="1">
          <a:blip r:embed="rId2"/>
          <a:srcRect l="1853" t="11429" r="9039" b="11135"/>
          <a:stretch/>
        </p:blipFill>
        <p:spPr>
          <a:xfrm>
            <a:off x="381000" y="1219200"/>
            <a:ext cx="8879064" cy="4800600"/>
          </a:xfrm>
          <a:prstGeom prst="rect">
            <a:avLst/>
          </a:prstGeom>
        </p:spPr>
      </p:pic>
      <p:sp>
        <p:nvSpPr>
          <p:cNvPr id="6" name="TextBox 5"/>
          <p:cNvSpPr txBox="1"/>
          <p:nvPr/>
        </p:nvSpPr>
        <p:spPr>
          <a:xfrm>
            <a:off x="9448800" y="2667000"/>
            <a:ext cx="1821204" cy="1415772"/>
          </a:xfrm>
          <a:prstGeom prst="rect">
            <a:avLst/>
          </a:prstGeom>
          <a:noFill/>
        </p:spPr>
        <p:txBody>
          <a:bodyPr wrap="none" rtlCol="0">
            <a:spAutoFit/>
          </a:bodyPr>
          <a:lstStyle/>
          <a:p>
            <a:r>
              <a:rPr lang="en-US" sz="6600" dirty="0"/>
              <a:t>…</a:t>
            </a:r>
            <a:r>
              <a:rPr lang="en-US" dirty="0"/>
              <a:t> </a:t>
            </a:r>
          </a:p>
          <a:p>
            <a:r>
              <a:rPr lang="en-US" sz="2000" dirty="0"/>
              <a:t>and many more</a:t>
            </a:r>
          </a:p>
        </p:txBody>
      </p:sp>
      <p:sp>
        <p:nvSpPr>
          <p:cNvPr id="7" name="TextBox 6"/>
          <p:cNvSpPr txBox="1"/>
          <p:nvPr/>
        </p:nvSpPr>
        <p:spPr>
          <a:xfrm>
            <a:off x="7315200" y="5715000"/>
            <a:ext cx="4724399" cy="954107"/>
          </a:xfrm>
          <a:prstGeom prst="rect">
            <a:avLst/>
          </a:prstGeom>
          <a:solidFill>
            <a:schemeClr val="bg1"/>
          </a:solidFill>
        </p:spPr>
        <p:txBody>
          <a:bodyPr wrap="square" rtlCol="0">
            <a:spAutoFit/>
          </a:bodyPr>
          <a:lstStyle/>
          <a:p>
            <a:r>
              <a:rPr lang="en-US" sz="1400" dirty="0">
                <a:hlinkClick r:id="rId3"/>
              </a:rPr>
              <a:t>https://cancer.sanger.ac.uk/cosmic/signatures/index.tt</a:t>
            </a:r>
            <a:r>
              <a:rPr lang="en-US" sz="1400" dirty="0"/>
              <a:t> from A</a:t>
            </a:r>
            <a:r>
              <a:rPr lang="en-US" sz="1400" b="0" i="0" dirty="0">
                <a:solidFill>
                  <a:srgbClr val="222222"/>
                </a:solidFill>
                <a:effectLst/>
              </a:rPr>
              <a:t>lexandrov, </a:t>
            </a:r>
            <a:r>
              <a:rPr lang="en-US" sz="1400" b="0" i="0" dirty="0" err="1">
                <a:solidFill>
                  <a:srgbClr val="222222"/>
                </a:solidFill>
                <a:effectLst/>
              </a:rPr>
              <a:t>L.B</a:t>
            </a:r>
            <a:r>
              <a:rPr lang="en-US" sz="1400" b="0" i="0" dirty="0">
                <a:solidFill>
                  <a:srgbClr val="222222"/>
                </a:solidFill>
                <a:effectLst/>
              </a:rPr>
              <a:t>., Kim, J., Haradhvala, N.J. </a:t>
            </a:r>
            <a:r>
              <a:rPr lang="en-US" sz="1400" b="0" i="1" dirty="0">
                <a:solidFill>
                  <a:srgbClr val="222222"/>
                </a:solidFill>
                <a:effectLst/>
              </a:rPr>
              <a:t>et al.</a:t>
            </a:r>
            <a:r>
              <a:rPr lang="en-US" sz="1400" b="0" i="0" dirty="0">
                <a:solidFill>
                  <a:srgbClr val="222222"/>
                </a:solidFill>
                <a:effectLst/>
              </a:rPr>
              <a:t> The repertoire of mutational signatures in human cancer. </a:t>
            </a:r>
            <a:r>
              <a:rPr lang="en-US" sz="1400" b="0" i="1" dirty="0">
                <a:solidFill>
                  <a:srgbClr val="222222"/>
                </a:solidFill>
                <a:effectLst/>
              </a:rPr>
              <a:t>Nature</a:t>
            </a:r>
            <a:r>
              <a:rPr lang="en-US" sz="1400" b="0" i="0" dirty="0">
                <a:solidFill>
                  <a:srgbClr val="222222"/>
                </a:solidFill>
                <a:effectLst/>
              </a:rPr>
              <a:t> </a:t>
            </a:r>
            <a:r>
              <a:rPr lang="en-US" sz="1400" b="1" i="0" dirty="0">
                <a:solidFill>
                  <a:srgbClr val="222222"/>
                </a:solidFill>
                <a:effectLst/>
              </a:rPr>
              <a:t>578, </a:t>
            </a:r>
            <a:r>
              <a:rPr lang="en-US" sz="1400" b="0" i="0" dirty="0">
                <a:solidFill>
                  <a:srgbClr val="222222"/>
                </a:solidFill>
                <a:effectLst/>
              </a:rPr>
              <a:t>94–101 (2020) https://doi.org/10.1038/s41586-020-1943-3</a:t>
            </a:r>
            <a:endParaRPr lang="en-US" sz="1400" dirty="0"/>
          </a:p>
        </p:txBody>
      </p:sp>
    </p:spTree>
    <p:extLst>
      <p:ext uri="{BB962C8B-B14F-4D97-AF65-F5344CB8AC3E}">
        <p14:creationId xmlns:p14="http://schemas.microsoft.com/office/powerpoint/2010/main" val="3849236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304800" y="83882"/>
            <a:ext cx="9906000" cy="929670"/>
          </a:xfrm>
        </p:spPr>
        <p:txBody>
          <a:bodyPr>
            <a:noAutofit/>
          </a:bodyPr>
          <a:lstStyle/>
          <a:p>
            <a:pPr algn="l"/>
            <a:r>
              <a:rPr lang="en-US" sz="2400" dirty="0"/>
              <a:t>Sometimes a spectrum is dominated by 1 signature</a:t>
            </a:r>
            <a:br>
              <a:rPr lang="en-US" sz="2400" dirty="0"/>
            </a:br>
            <a:r>
              <a:rPr lang="en-US" sz="2400" dirty="0"/>
              <a:t>(Herbal medicine aristolochic acid mutations in multiple cancer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31</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3437272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32</a:t>
            </a:fld>
            <a:endParaRPr lang="en-US"/>
          </a:p>
        </p:txBody>
      </p:sp>
      <p:pic>
        <p:nvPicPr>
          <p:cNvPr id="4" name="Picture 3"/>
          <p:cNvPicPr>
            <a:picLocks noChangeAspect="1"/>
          </p:cNvPicPr>
          <p:nvPr/>
        </p:nvPicPr>
        <p:blipFill rotWithShape="1">
          <a:blip r:embed="rId2"/>
          <a:srcRect l="19155" t="23161" r="2611" b="59704"/>
          <a:stretch/>
        </p:blipFill>
        <p:spPr>
          <a:xfrm>
            <a:off x="2191871" y="1676401"/>
            <a:ext cx="9538448" cy="1013012"/>
          </a:xfrm>
          <a:prstGeom prst="rect">
            <a:avLst/>
          </a:prstGeom>
        </p:spPr>
      </p:pic>
      <p:sp>
        <p:nvSpPr>
          <p:cNvPr id="6" name="TextBox 5"/>
          <p:cNvSpPr txBox="1"/>
          <p:nvPr/>
        </p:nvSpPr>
        <p:spPr>
          <a:xfrm>
            <a:off x="533400" y="1752600"/>
            <a:ext cx="1600200" cy="1015663"/>
          </a:xfrm>
          <a:prstGeom prst="rect">
            <a:avLst/>
          </a:prstGeom>
          <a:noFill/>
        </p:spPr>
        <p:txBody>
          <a:bodyPr wrap="square" rtlCol="0">
            <a:spAutoFit/>
          </a:bodyPr>
          <a:lstStyle/>
          <a:p>
            <a:pPr algn="r"/>
            <a:r>
              <a:rPr lang="en-US" sz="2000" b="1" dirty="0"/>
              <a:t>Spectrum:</a:t>
            </a:r>
          </a:p>
          <a:p>
            <a:pPr algn="r"/>
            <a:r>
              <a:rPr lang="en-US" sz="2000" b="1" dirty="0"/>
              <a:t>39,000 mutations</a:t>
            </a:r>
          </a:p>
        </p:txBody>
      </p:sp>
    </p:spTree>
    <p:extLst>
      <p:ext uri="{BB962C8B-B14F-4D97-AF65-F5344CB8AC3E}">
        <p14:creationId xmlns:p14="http://schemas.microsoft.com/office/powerpoint/2010/main" val="887028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33</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Rectangle 5"/>
          <p:cNvSpPr/>
          <p:nvPr/>
        </p:nvSpPr>
        <p:spPr>
          <a:xfrm>
            <a:off x="533400" y="2743200"/>
            <a:ext cx="11430000" cy="685800"/>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184867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34</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2271981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35</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
        <p:nvSpPr>
          <p:cNvPr id="7" name="Oval 6">
            <a:extLst>
              <a:ext uri="{FF2B5EF4-FFF2-40B4-BE49-F238E27FC236}">
                <a16:creationId xmlns:a16="http://schemas.microsoft.com/office/drawing/2014/main" id="{D216F194-7BF5-47FC-A494-D50D50F38EFD}"/>
              </a:ext>
            </a:extLst>
          </p:cNvPr>
          <p:cNvSpPr/>
          <p:nvPr/>
        </p:nvSpPr>
        <p:spPr>
          <a:xfrm>
            <a:off x="2057400" y="2590800"/>
            <a:ext cx="2895600" cy="762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50585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4EFE-9CCF-48CE-89BF-C3B21BC4E9B1}"/>
              </a:ext>
            </a:extLst>
          </p:cNvPr>
          <p:cNvSpPr>
            <a:spLocks noGrp="1"/>
          </p:cNvSpPr>
          <p:nvPr>
            <p:ph type="title"/>
          </p:nvPr>
        </p:nvSpPr>
        <p:spPr>
          <a:xfrm>
            <a:off x="609600" y="274638"/>
            <a:ext cx="9753600" cy="715962"/>
          </a:xfrm>
        </p:spPr>
        <p:txBody>
          <a:bodyPr/>
          <a:lstStyle/>
          <a:p>
            <a:pPr algn="l"/>
            <a:r>
              <a:rPr lang="en-US" sz="4000" dirty="0"/>
              <a:t>Cosine similarity versus Euclidean distance</a:t>
            </a:r>
          </a:p>
        </p:txBody>
      </p:sp>
      <p:sp>
        <p:nvSpPr>
          <p:cNvPr id="3" name="Slide Number Placeholder 2">
            <a:extLst>
              <a:ext uri="{FF2B5EF4-FFF2-40B4-BE49-F238E27FC236}">
                <a16:creationId xmlns:a16="http://schemas.microsoft.com/office/drawing/2014/main" id="{5C185B14-2848-4F4E-96D5-98F6E85CA74C}"/>
              </a:ext>
            </a:extLst>
          </p:cNvPr>
          <p:cNvSpPr>
            <a:spLocks noGrp="1"/>
          </p:cNvSpPr>
          <p:nvPr>
            <p:ph type="sldNum" sz="quarter" idx="12"/>
          </p:nvPr>
        </p:nvSpPr>
        <p:spPr/>
        <p:txBody>
          <a:bodyPr/>
          <a:lstStyle/>
          <a:p>
            <a:pPr>
              <a:defRPr/>
            </a:pPr>
            <a:fld id="{47EB465D-2B07-4782-9D38-CDF7B0E66DA7}" type="slidenum">
              <a:rPr lang="en-US" smtClean="0"/>
              <a:pPr>
                <a:defRPr/>
              </a:pPr>
              <a:t>36</a:t>
            </a:fld>
            <a:endParaRPr lang="en-US"/>
          </a:p>
        </p:txBody>
      </p:sp>
      <p:pic>
        <p:nvPicPr>
          <p:cNvPr id="5" name="Picture 4" descr="Diagram&#10;&#10;Description automatically generated">
            <a:extLst>
              <a:ext uri="{FF2B5EF4-FFF2-40B4-BE49-F238E27FC236}">
                <a16:creationId xmlns:a16="http://schemas.microsoft.com/office/drawing/2014/main" id="{7F1DF99D-DE90-4DCD-BCFC-2472709B0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057400"/>
            <a:ext cx="5323730" cy="4572000"/>
          </a:xfrm>
          <a:prstGeom prst="rect">
            <a:avLst/>
          </a:prstGeom>
        </p:spPr>
      </p:pic>
      <p:sp>
        <p:nvSpPr>
          <p:cNvPr id="6" name="TextBox 5">
            <a:extLst>
              <a:ext uri="{FF2B5EF4-FFF2-40B4-BE49-F238E27FC236}">
                <a16:creationId xmlns:a16="http://schemas.microsoft.com/office/drawing/2014/main" id="{47A2282D-E7E7-4080-A7F9-F429B6C14DA2}"/>
              </a:ext>
            </a:extLst>
          </p:cNvPr>
          <p:cNvSpPr txBox="1"/>
          <p:nvPr/>
        </p:nvSpPr>
        <p:spPr>
          <a:xfrm flipH="1">
            <a:off x="4191000" y="6248400"/>
            <a:ext cx="6659882" cy="369332"/>
          </a:xfrm>
          <a:prstGeom prst="rect">
            <a:avLst/>
          </a:prstGeom>
          <a:noFill/>
        </p:spPr>
        <p:txBody>
          <a:bodyPr wrap="square" rtlCol="0">
            <a:spAutoFit/>
          </a:bodyPr>
          <a:lstStyle/>
          <a:p>
            <a:r>
              <a:rPr lang="en-US" b="0" i="0" u="sng" dirty="0">
                <a:effectLst/>
                <a:latin typeface="Roboto"/>
                <a:hlinkClick r:id="rId3"/>
              </a:rPr>
              <a:t>Figure from 10.3390/</a:t>
            </a:r>
            <a:r>
              <a:rPr lang="en-US" b="0" i="0" u="sng" dirty="0" err="1">
                <a:effectLst/>
                <a:latin typeface="Roboto"/>
                <a:hlinkClick r:id="rId3"/>
              </a:rPr>
              <a:t>info8040140</a:t>
            </a:r>
            <a:r>
              <a:rPr lang="en-US" b="0" i="0" u="sng" dirty="0">
                <a:effectLst/>
                <a:latin typeface="Roboto"/>
              </a:rPr>
              <a:t> Wang, Chen, Wu, 2017</a:t>
            </a:r>
            <a:endParaRPr lang="en-US" dirty="0"/>
          </a:p>
        </p:txBody>
      </p:sp>
      <p:sp>
        <p:nvSpPr>
          <p:cNvPr id="7" name="TextBox 6">
            <a:extLst>
              <a:ext uri="{FF2B5EF4-FFF2-40B4-BE49-F238E27FC236}">
                <a16:creationId xmlns:a16="http://schemas.microsoft.com/office/drawing/2014/main" id="{07F553FE-DA58-49AF-8762-5726E64CFBF1}"/>
              </a:ext>
            </a:extLst>
          </p:cNvPr>
          <p:cNvSpPr txBox="1"/>
          <p:nvPr/>
        </p:nvSpPr>
        <p:spPr>
          <a:xfrm>
            <a:off x="1066800" y="1371600"/>
            <a:ext cx="9170074" cy="523220"/>
          </a:xfrm>
          <a:prstGeom prst="rect">
            <a:avLst/>
          </a:prstGeom>
          <a:noFill/>
        </p:spPr>
        <p:txBody>
          <a:bodyPr wrap="none" rtlCol="0">
            <a:spAutoFit/>
          </a:bodyPr>
          <a:lstStyle/>
          <a:p>
            <a:r>
              <a:rPr lang="en-US" sz="2800" dirty="0"/>
              <a:t>Consider the signature to be a vector in 96-dimensional space</a:t>
            </a:r>
          </a:p>
        </p:txBody>
      </p:sp>
    </p:spTree>
    <p:extLst>
      <p:ext uri="{BB962C8B-B14F-4D97-AF65-F5344CB8AC3E}">
        <p14:creationId xmlns:p14="http://schemas.microsoft.com/office/powerpoint/2010/main" val="308684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sz="3600" dirty="0"/>
              <a:t>Data mining can tease apart signatures in large sets of spectra</a:t>
            </a:r>
          </a:p>
        </p:txBody>
      </p:sp>
      <p:sp>
        <p:nvSpPr>
          <p:cNvPr id="4" name="Content Placeholder 3"/>
          <p:cNvSpPr>
            <a:spLocks noGrp="1"/>
          </p:cNvSpPr>
          <p:nvPr>
            <p:ph idx="1"/>
          </p:nvPr>
        </p:nvSpPr>
        <p:spPr>
          <a:xfrm>
            <a:off x="533400" y="1371600"/>
            <a:ext cx="10972800" cy="5334000"/>
          </a:xfrm>
        </p:spPr>
        <p:txBody>
          <a:bodyPr/>
          <a:lstStyle/>
          <a:p>
            <a:r>
              <a:rPr lang="en-US" sz="2800" dirty="0"/>
              <a:t>Approaches based on:</a:t>
            </a:r>
          </a:p>
          <a:p>
            <a:pPr lvl="1"/>
            <a:r>
              <a:rPr lang="en-US" dirty="0"/>
              <a:t>Non-negative-factorization</a:t>
            </a:r>
          </a:p>
          <a:p>
            <a:pPr lvl="1"/>
            <a:r>
              <a:rPr lang="en-US" dirty="0"/>
              <a:t>Probabilistic topic models </a:t>
            </a:r>
          </a:p>
          <a:p>
            <a:pPr lvl="2"/>
            <a:r>
              <a:rPr lang="en-US" dirty="0"/>
              <a:t>(will not discuss, see Nicola Roberts’ thesis </a:t>
            </a:r>
            <a:r>
              <a:rPr lang="en-US" dirty="0">
                <a:hlinkClick r:id="rId3"/>
              </a:rPr>
              <a:t>https://www.repository.cam.ac.uk/handle/1810/275454</a:t>
            </a:r>
            <a:r>
              <a:rPr lang="en-US" dirty="0"/>
              <a:t> and </a:t>
            </a:r>
            <a:r>
              <a:rPr lang="en-US" dirty="0">
                <a:hlinkClick r:id="rId4"/>
              </a:rPr>
              <a:t>https://github.com/steverozen/mSigHdp</a:t>
            </a:r>
            <a:r>
              <a:rPr lang="en-US" dirty="0"/>
              <a:t> )</a:t>
            </a:r>
          </a:p>
          <a:p>
            <a:r>
              <a:rPr lang="en-US" sz="2800" b="1" i="1" dirty="0"/>
              <a:t>Unsupervised machine learning</a:t>
            </a:r>
          </a:p>
          <a:p>
            <a:r>
              <a:rPr lang="en-US" sz="2800" b="1" i="1" dirty="0"/>
              <a:t>All methods seem to face similar challenges</a:t>
            </a:r>
          </a:p>
          <a:p>
            <a:r>
              <a:rPr lang="en-US" sz="2800" b="1" i="1" dirty="0"/>
              <a:t>Signature discovery is not a purely algorithmic process</a:t>
            </a:r>
          </a:p>
          <a:p>
            <a:r>
              <a:rPr lang="en-US" sz="2800" dirty="0"/>
              <a:t>The granularity of extracted signatures and the type of mutations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37</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extraction are based on  </a:t>
            </a:r>
            <a:br>
              <a:rPr lang="en-US" sz="3600" dirty="0"/>
            </a:br>
            <a:r>
              <a:rPr lang="en-US" sz="3600" dirty="0"/>
              <a:t>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38</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mutational signature extraction are based on 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a:solidFill>
                        <a:schemeClr val="bg1"/>
                      </a:solidFill>
                    </a:rPr>
                    <a:t> = W</a:t>
                  </a:r>
                  <a:r>
                    <a:rPr lang="en-US" sz="2400" dirty="0">
                      <a:solidFill>
                        <a:schemeClr val="bg1"/>
                      </a:solidFill>
                    </a:rPr>
                    <a:t> x </a:t>
                  </a:r>
                  <a:r>
                    <a:rPr lang="en-US" sz="2400" b="1" dirty="0">
                      <a:solidFill>
                        <a:schemeClr val="bg1"/>
                      </a:solidFill>
                    </a:rPr>
                    <a:t>H</a:t>
                  </a: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39</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a:t>Objective function:</a:t>
                </a:r>
              </a:p>
              <a:p>
                <a:r>
                  <a:rPr lang="en-US" sz="2400" dirty="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686800" y="1828800"/>
                <a:ext cx="3505200" cy="2025555"/>
              </a:xfrm>
              <a:prstGeom prst="rect">
                <a:avLst/>
              </a:prstGeom>
              <a:noFill/>
            </p:spPr>
            <p:txBody>
              <a:bodyPr wrap="square" rtlCol="0">
                <a:spAutoFit/>
              </a:bodyPr>
              <a:lstStyle/>
              <a:p>
                <a:r>
                  <a:rPr lang="en-US" dirty="0"/>
                  <a:t>Objective fn is often Frobenius norm of </a:t>
                </a:r>
                <a:r>
                  <a:rPr lang="en-US" dirty="0">
                    <a:latin typeface="Cambria Math" panose="02040503050406030204" pitchFamily="18" charset="0"/>
                    <a:ea typeface="Cambria Math" panose="02040503050406030204" pitchFamily="18" charset="0"/>
                  </a:rPr>
                  <a:t>D</a:t>
                </a:r>
                <a:r>
                  <a:rPr lang="en-US" dirty="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a:t> – V:</a:t>
                </a:r>
              </a:p>
              <a:p>
                <a:endParaRPr lang="en-US" dirty="0"/>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686800" y="1828800"/>
                <a:ext cx="3505200" cy="2025555"/>
              </a:xfrm>
              <a:prstGeom prst="rect">
                <a:avLst/>
              </a:prstGeom>
              <a:blipFill>
                <a:blip r:embed="rId4"/>
                <a:stretch>
                  <a:fillRect l="-1391" t="-1506"/>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ubchem.ncbi.nlm.nih.gov/image/imagefly.cgi?cid=2236&amp;width=300&amp;height=300"/>
          <p:cNvPicPr>
            <a:picLocks noChangeAspect="1" noChangeArrowheads="1"/>
          </p:cNvPicPr>
          <p:nvPr/>
        </p:nvPicPr>
        <p:blipFill rotWithShape="1">
          <a:blip r:embed="rId3">
            <a:extLst>
              <a:ext uri="{28A0092B-C50C-407E-A947-70E740481C1C}">
                <a14:useLocalDpi xmlns:a14="http://schemas.microsoft.com/office/drawing/2010/main" val="0"/>
              </a:ext>
            </a:extLst>
          </a:blip>
          <a:srcRect l="16935" r="9670" b="8388"/>
          <a:stretch/>
        </p:blipFill>
        <p:spPr bwMode="auto">
          <a:xfrm>
            <a:off x="1110780" y="1334750"/>
            <a:ext cx="1677810" cy="2094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1272" y="72517"/>
            <a:ext cx="10515600" cy="741299"/>
          </a:xfrm>
        </p:spPr>
        <p:txBody>
          <a:bodyPr/>
          <a:lstStyle/>
          <a:p>
            <a:pPr algn="l"/>
            <a:r>
              <a:rPr lang="en-US" sz="4000" dirty="0"/>
              <a:t>Aristolochic acids and relatives </a:t>
            </a:r>
            <a:r>
              <a:rPr lang="en-US" sz="4000" b="1" dirty="0">
                <a:solidFill>
                  <a:srgbClr val="FF0000"/>
                </a:solidFill>
              </a:rPr>
              <a:t>“AA”</a:t>
            </a:r>
          </a:p>
        </p:txBody>
      </p:sp>
      <p:pic>
        <p:nvPicPr>
          <p:cNvPr id="1028" name="Picture 4" descr="Aristolochic acid II.png"/>
          <p:cNvPicPr>
            <a:picLocks noChangeAspect="1" noChangeArrowheads="1"/>
          </p:cNvPicPr>
          <p:nvPr/>
        </p:nvPicPr>
        <p:blipFill rotWithShape="1">
          <a:blip r:embed="rId4">
            <a:extLst>
              <a:ext uri="{28A0092B-C50C-407E-A947-70E740481C1C}">
                <a14:useLocalDpi xmlns:a14="http://schemas.microsoft.com/office/drawing/2010/main" val="0"/>
              </a:ext>
            </a:extLst>
          </a:blip>
          <a:srcRect l="18207" t="5068" r="10836" b="10062"/>
          <a:stretch/>
        </p:blipFill>
        <p:spPr bwMode="auto">
          <a:xfrm>
            <a:off x="4343400" y="1421888"/>
            <a:ext cx="1622077" cy="1940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istolochic acid IV.png"/>
          <p:cNvPicPr>
            <a:picLocks noChangeAspect="1" noChangeArrowheads="1"/>
          </p:cNvPicPr>
          <p:nvPr/>
        </p:nvPicPr>
        <p:blipFill rotWithShape="1">
          <a:blip r:embed="rId5">
            <a:extLst>
              <a:ext uri="{28A0092B-C50C-407E-A947-70E740481C1C}">
                <a14:useLocalDpi xmlns:a14="http://schemas.microsoft.com/office/drawing/2010/main" val="0"/>
              </a:ext>
            </a:extLst>
          </a:blip>
          <a:srcRect l="18406" r="8252" b="10856"/>
          <a:stretch/>
        </p:blipFill>
        <p:spPr bwMode="auto">
          <a:xfrm>
            <a:off x="7572250" y="1225482"/>
            <a:ext cx="1681133" cy="20433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ristololactam.png"/>
          <p:cNvPicPr>
            <a:picLocks noChangeAspect="1" noChangeArrowheads="1"/>
          </p:cNvPicPr>
          <p:nvPr/>
        </p:nvPicPr>
        <p:blipFill rotWithShape="1">
          <a:blip r:embed="rId6">
            <a:extLst>
              <a:ext uri="{28A0092B-C50C-407E-A947-70E740481C1C}">
                <a14:useLocalDpi xmlns:a14="http://schemas.microsoft.com/office/drawing/2010/main" val="0"/>
              </a:ext>
            </a:extLst>
          </a:blip>
          <a:srcRect l="10406" t="5399" r="15995" b="12201"/>
          <a:stretch/>
        </p:blipFill>
        <p:spPr bwMode="auto">
          <a:xfrm flipH="1">
            <a:off x="1746503" y="3995404"/>
            <a:ext cx="1682496" cy="18836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istololactam-glucosid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888873" y="3382766"/>
            <a:ext cx="2825486" cy="2825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65663" y="3359519"/>
            <a:ext cx="4299830" cy="461665"/>
          </a:xfrm>
          <a:prstGeom prst="rect">
            <a:avLst/>
          </a:prstGeom>
          <a:noFill/>
        </p:spPr>
        <p:txBody>
          <a:bodyPr wrap="none" rtlCol="0">
            <a:spAutoFit/>
          </a:bodyPr>
          <a:lstStyle/>
          <a:p>
            <a:pPr algn="ctr"/>
            <a:r>
              <a:rPr lang="en-US" sz="2400" dirty="0"/>
              <a:t>Aristolactam-N-beta-D-glycoside </a:t>
            </a:r>
          </a:p>
        </p:txBody>
      </p:sp>
      <p:pic>
        <p:nvPicPr>
          <p:cNvPr id="1042" name="Picture 18" descr="Ariskanin A.png"/>
          <p:cNvPicPr>
            <a:picLocks noChangeAspect="1" noChangeArrowheads="1"/>
          </p:cNvPicPr>
          <p:nvPr/>
        </p:nvPicPr>
        <p:blipFill rotWithShape="1">
          <a:blip r:embed="rId8">
            <a:extLst>
              <a:ext uri="{28A0092B-C50C-407E-A947-70E740481C1C}">
                <a14:useLocalDpi xmlns:a14="http://schemas.microsoft.com/office/drawing/2010/main" val="0"/>
              </a:ext>
            </a:extLst>
          </a:blip>
          <a:srcRect l="11500" t="15468" r="9210" b="12920"/>
          <a:stretch/>
        </p:blipFill>
        <p:spPr bwMode="auto">
          <a:xfrm rot="13893124" flipH="1">
            <a:off x="9553412" y="3789697"/>
            <a:ext cx="2265734" cy="20462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058400" y="3352800"/>
            <a:ext cx="1583639" cy="461665"/>
          </a:xfrm>
          <a:prstGeom prst="rect">
            <a:avLst/>
          </a:prstGeom>
          <a:noFill/>
        </p:spPr>
        <p:txBody>
          <a:bodyPr wrap="none" rtlCol="0">
            <a:spAutoFit/>
          </a:bodyPr>
          <a:lstStyle/>
          <a:p>
            <a:pPr algn="ctr"/>
            <a:r>
              <a:rPr lang="en-US" sz="2400" dirty="0"/>
              <a:t>Ariskanin A</a:t>
            </a:r>
          </a:p>
        </p:txBody>
      </p:sp>
      <p:sp>
        <p:nvSpPr>
          <p:cNvPr id="5" name="TextBox 4"/>
          <p:cNvSpPr txBox="1"/>
          <p:nvPr/>
        </p:nvSpPr>
        <p:spPr>
          <a:xfrm>
            <a:off x="827325" y="792666"/>
            <a:ext cx="2436821" cy="461665"/>
          </a:xfrm>
          <a:prstGeom prst="rect">
            <a:avLst/>
          </a:prstGeom>
          <a:noFill/>
        </p:spPr>
        <p:txBody>
          <a:bodyPr wrap="none" rtlCol="0">
            <a:spAutoFit/>
          </a:bodyPr>
          <a:lstStyle/>
          <a:p>
            <a:pPr algn="ctr"/>
            <a:r>
              <a:rPr lang="en-US" sz="2400" dirty="0"/>
              <a:t>Aristolochic acid I </a:t>
            </a:r>
          </a:p>
        </p:txBody>
      </p:sp>
      <p:sp>
        <p:nvSpPr>
          <p:cNvPr id="17" name="TextBox 16"/>
          <p:cNvSpPr txBox="1"/>
          <p:nvPr/>
        </p:nvSpPr>
        <p:spPr>
          <a:xfrm>
            <a:off x="1514856" y="7751064"/>
            <a:ext cx="7017370" cy="369332"/>
          </a:xfrm>
          <a:prstGeom prst="rect">
            <a:avLst/>
          </a:prstGeom>
          <a:noFill/>
        </p:spPr>
        <p:txBody>
          <a:bodyPr wrap="none" rtlCol="0">
            <a:spAutoFit/>
          </a:bodyPr>
          <a:lstStyle/>
          <a:p>
            <a:r>
              <a:rPr lang="en-US" dirty="0"/>
              <a:t>Aristolochic acids (AAI – most studied, also </a:t>
            </a:r>
            <a:r>
              <a:rPr lang="en-US" dirty="0" err="1"/>
              <a:t>AAII</a:t>
            </a:r>
            <a:r>
              <a:rPr lang="en-US" dirty="0"/>
              <a:t>, </a:t>
            </a:r>
            <a:r>
              <a:rPr lang="en-US" dirty="0" err="1"/>
              <a:t>AAIV</a:t>
            </a:r>
            <a:r>
              <a:rPr lang="en-US" dirty="0"/>
              <a:t>, in many </a:t>
            </a:r>
            <a:r>
              <a:rPr lang="zh-CN" altLang="en-US" dirty="0"/>
              <a:t>关木通</a:t>
            </a:r>
            <a:r>
              <a:rPr lang="en-US" dirty="0"/>
              <a:t>)</a:t>
            </a:r>
          </a:p>
        </p:txBody>
      </p:sp>
      <p:sp>
        <p:nvSpPr>
          <p:cNvPr id="18" name="TextBox 17"/>
          <p:cNvSpPr txBox="1"/>
          <p:nvPr/>
        </p:nvSpPr>
        <p:spPr>
          <a:xfrm>
            <a:off x="555670" y="3380855"/>
            <a:ext cx="4316886" cy="830997"/>
          </a:xfrm>
          <a:prstGeom prst="rect">
            <a:avLst/>
          </a:prstGeom>
          <a:noFill/>
        </p:spPr>
        <p:txBody>
          <a:bodyPr wrap="none" rtlCol="0">
            <a:spAutoFit/>
          </a:bodyPr>
          <a:lstStyle/>
          <a:p>
            <a:pPr algn="ctr"/>
            <a:r>
              <a:rPr lang="en-US" sz="2400" dirty="0"/>
              <a:t>Aristol</a:t>
            </a:r>
            <a:r>
              <a:rPr lang="en-US" altLang="zh-CN" sz="2400" dirty="0"/>
              <a:t>actam I, proximal mutagen</a:t>
            </a:r>
          </a:p>
          <a:p>
            <a:pPr algn="ctr"/>
            <a:r>
              <a:rPr lang="en-US" altLang="zh-CN" sz="2400" dirty="0"/>
              <a:t> </a:t>
            </a:r>
            <a:endParaRPr lang="en-US" sz="2400" dirty="0"/>
          </a:p>
        </p:txBody>
      </p:sp>
      <p:sp>
        <p:nvSpPr>
          <p:cNvPr id="7" name="TextBox 6"/>
          <p:cNvSpPr txBox="1"/>
          <p:nvPr/>
        </p:nvSpPr>
        <p:spPr>
          <a:xfrm>
            <a:off x="3657968" y="792666"/>
            <a:ext cx="3146869" cy="461665"/>
          </a:xfrm>
          <a:prstGeom prst="rect">
            <a:avLst/>
          </a:prstGeom>
          <a:noFill/>
        </p:spPr>
        <p:txBody>
          <a:bodyPr wrap="square" rtlCol="0">
            <a:spAutoFit/>
          </a:bodyPr>
          <a:lstStyle/>
          <a:p>
            <a:pPr algn="ctr"/>
            <a:r>
              <a:rPr lang="en-US" sz="2400" dirty="0"/>
              <a:t>Aristolochic acid II</a:t>
            </a:r>
            <a:endParaRPr lang="en-US" altLang="zh-CN" sz="2400" dirty="0"/>
          </a:p>
        </p:txBody>
      </p:sp>
      <p:sp>
        <p:nvSpPr>
          <p:cNvPr id="20" name="TextBox 19"/>
          <p:cNvSpPr txBox="1"/>
          <p:nvPr/>
        </p:nvSpPr>
        <p:spPr>
          <a:xfrm>
            <a:off x="6771323" y="792666"/>
            <a:ext cx="3146869" cy="461665"/>
          </a:xfrm>
          <a:prstGeom prst="rect">
            <a:avLst/>
          </a:prstGeom>
          <a:noFill/>
        </p:spPr>
        <p:txBody>
          <a:bodyPr wrap="square" rtlCol="0">
            <a:spAutoFit/>
          </a:bodyPr>
          <a:lstStyle/>
          <a:p>
            <a:pPr algn="ctr"/>
            <a:r>
              <a:rPr lang="en-US" sz="2400" dirty="0"/>
              <a:t>Aristolochic acid I</a:t>
            </a:r>
            <a:r>
              <a:rPr lang="en-US" altLang="zh-CN" sz="2400" dirty="0"/>
              <a:t>V</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a:p>
        </p:txBody>
      </p:sp>
      <p:sp>
        <p:nvSpPr>
          <p:cNvPr id="6" name="TextBox 5"/>
          <p:cNvSpPr txBox="1"/>
          <p:nvPr/>
        </p:nvSpPr>
        <p:spPr>
          <a:xfrm rot="19185474">
            <a:off x="1160566" y="3015691"/>
            <a:ext cx="5675377" cy="954107"/>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Aristolochic acid I studied intensively</a:t>
            </a:r>
          </a:p>
          <a:p>
            <a:r>
              <a:rPr lang="en-US" sz="2800" dirty="0"/>
              <a:t>Others very little</a:t>
            </a:r>
          </a:p>
        </p:txBody>
      </p:sp>
      <p:sp>
        <p:nvSpPr>
          <p:cNvPr id="19" name="TextBox 18"/>
          <p:cNvSpPr txBox="1"/>
          <p:nvPr/>
        </p:nvSpPr>
        <p:spPr>
          <a:xfrm rot="19185474">
            <a:off x="5033311" y="2847873"/>
            <a:ext cx="4834796" cy="523220"/>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r>
              <a:rPr lang="en-US" sz="2800" dirty="0"/>
              <a:t>We will call them all “</a:t>
            </a:r>
            <a:r>
              <a:rPr lang="en-US" sz="2800" b="1" dirty="0">
                <a:solidFill>
                  <a:srgbClr val="FF0000"/>
                </a:solidFill>
              </a:rPr>
              <a:t>AA</a:t>
            </a:r>
            <a:r>
              <a:rPr lang="en-US" sz="2800" dirty="0"/>
              <a:t>”</a:t>
            </a:r>
          </a:p>
        </p:txBody>
      </p:sp>
      <p:sp>
        <p:nvSpPr>
          <p:cNvPr id="8" name="TextBox 7"/>
          <p:cNvSpPr txBox="1"/>
          <p:nvPr/>
        </p:nvSpPr>
        <p:spPr>
          <a:xfrm>
            <a:off x="-609600" y="2438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84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a:t>General observations on NMF</a:t>
            </a:r>
          </a:p>
        </p:txBody>
      </p:sp>
      <p:sp>
        <p:nvSpPr>
          <p:cNvPr id="4" name="Content Placeholder 3"/>
          <p:cNvSpPr>
            <a:spLocks noGrp="1"/>
          </p:cNvSpPr>
          <p:nvPr>
            <p:ph idx="1"/>
          </p:nvPr>
        </p:nvSpPr>
        <p:spPr>
          <a:xfrm>
            <a:off x="609600" y="1219200"/>
            <a:ext cx="10972800" cy="5410199"/>
          </a:xfrm>
        </p:spPr>
        <p:txBody>
          <a:bodyPr/>
          <a:lstStyle/>
          <a:p>
            <a:r>
              <a:rPr lang="en-US" dirty="0"/>
              <a:t>NMF is a collection of algorithms and techniques</a:t>
            </a:r>
          </a:p>
          <a:p>
            <a:r>
              <a:rPr lang="en-US" dirty="0"/>
              <a:t>The best approximate factorization depends on the objective function</a:t>
            </a:r>
          </a:p>
          <a:p>
            <a:r>
              <a:rPr lang="en-US" dirty="0"/>
              <a:t>As for many unsupervised learning approaches, determining the number of items (signatures) to discover is challenging</a:t>
            </a:r>
          </a:p>
          <a:p>
            <a:r>
              <a:rPr lang="en-US" dirty="0"/>
              <a:t>Need to avoid overfitting (so often do multiple factorizations on e.g. bootstrapped data)</a:t>
            </a:r>
          </a:p>
          <a:p>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40</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a:t>NMF example: SigProfilerExtractor</a:t>
            </a:r>
          </a:p>
        </p:txBody>
      </p:sp>
      <p:sp>
        <p:nvSpPr>
          <p:cNvPr id="3" name="Content Placeholder 2"/>
          <p:cNvSpPr>
            <a:spLocks noGrp="1"/>
          </p:cNvSpPr>
          <p:nvPr>
            <p:ph idx="1"/>
          </p:nvPr>
        </p:nvSpPr>
        <p:spPr>
          <a:xfrm>
            <a:off x="457200" y="1219200"/>
            <a:ext cx="10972800" cy="4830764"/>
          </a:xfrm>
        </p:spPr>
        <p:txBody>
          <a:bodyPr/>
          <a:lstStyle/>
          <a:p>
            <a:r>
              <a:rPr lang="en-US" sz="2400" dirty="0"/>
              <a:t>Supersedes the MATLAB code used in Alexandrov 2013 and 2020</a:t>
            </a:r>
          </a:p>
          <a:p>
            <a:r>
              <a:rPr lang="en-US" sz="2400" dirty="0"/>
              <a:t>Latest release: </a:t>
            </a:r>
            <a:r>
              <a:rPr lang="en-US" sz="2400" dirty="0">
                <a:hlinkClick r:id="rId2"/>
              </a:rPr>
              <a:t>https://pypi.org/project/sigproextractor/</a:t>
            </a:r>
            <a:endParaRPr lang="en-US" sz="2400" dirty="0"/>
          </a:p>
          <a:p>
            <a:pPr lvl="1"/>
            <a:r>
              <a:rPr lang="en-US" sz="2000" dirty="0">
                <a:hlinkClick r:id="rId3"/>
              </a:rPr>
              <a:t>https://github.com/AlexandrovLab</a:t>
            </a:r>
            <a:endParaRPr lang="en-US" sz="2000" dirty="0"/>
          </a:p>
          <a:p>
            <a:pPr lvl="1"/>
            <a:r>
              <a:rPr lang="en-US" sz="2000" dirty="0"/>
              <a:t>Documentation at </a:t>
            </a:r>
            <a:r>
              <a:rPr lang="en-US" sz="2000" dirty="0">
                <a:hlinkClick r:id="rId4"/>
              </a:rPr>
              <a:t>https://osf.io/t6j7u/wiki/3.%20Using%20the%20Tool%20-%20Output/</a:t>
            </a:r>
            <a:endParaRPr lang="en-US" sz="2000" dirty="0"/>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41</a:t>
            </a:fld>
            <a:endParaRPr lang="en-US" dirty="0"/>
          </a:p>
        </p:txBody>
      </p:sp>
    </p:spTree>
    <p:extLst>
      <p:ext uri="{BB962C8B-B14F-4D97-AF65-F5344CB8AC3E}">
        <p14:creationId xmlns:p14="http://schemas.microsoft.com/office/powerpoint/2010/main" val="4714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a:t>SigProfilerExtractor runs </a:t>
            </a:r>
            <a:r>
              <a:rPr lang="en-US" sz="3600" dirty="0" err="1"/>
              <a:t>NMFs</a:t>
            </a:r>
            <a:r>
              <a:rPr lang="en-US" sz="3600" dirty="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400" dirty="0"/>
              <a:t>Purpose, to avoid overfitting</a:t>
            </a:r>
          </a:p>
          <a:p>
            <a:r>
              <a:rPr lang="en-US" sz="2400" dirty="0"/>
              <a:t>Multinomial resampling of counts for mutation types (e.g. ACA &gt; AAA, ACC &gt; </a:t>
            </a:r>
            <a:r>
              <a:rPr lang="en-US" sz="2400" dirty="0" err="1"/>
              <a:t>AAC</a:t>
            </a:r>
            <a:r>
              <a:rPr lang="en-US" sz="2400" dirty="0"/>
              <a:t>, … TTT &gt; TGT) for each tumor based on the observed total mutation count in the tumor and the proportion of counts of each mutation type.</a:t>
            </a:r>
          </a:p>
          <a:p>
            <a:r>
              <a:rPr lang="en-US" sz="2400" dirty="0"/>
              <a:t>Recommends 100; user smaller number for initial testing</a:t>
            </a:r>
          </a:p>
          <a:p>
            <a:r>
              <a:rPr lang="en-US" sz="2400" dirty="0"/>
              <a:t>Recommend to run several times with different seeds; if solutions are different, run more NMF iterations</a:t>
            </a:r>
          </a:p>
          <a:p>
            <a:r>
              <a:rPr lang="en-US" sz="2400" dirty="0"/>
              <a:t>More info in Alexandrov et al 2013 and 2020:</a:t>
            </a:r>
          </a:p>
          <a:p>
            <a:pPr lvl="1"/>
            <a:r>
              <a:rPr lang="en-US" sz="2000" dirty="0">
                <a:hlinkClick r:id="rId2"/>
              </a:rPr>
              <a:t>http://dx.doi.org/10.1016/j.celrep.2012.12.008</a:t>
            </a:r>
            <a:endParaRPr lang="en-US" sz="2000" dirty="0"/>
          </a:p>
          <a:p>
            <a:pPr lvl="1"/>
            <a:r>
              <a:rPr lang="en-US" sz="2000" dirty="0">
                <a:hlinkClick r:id="rId3"/>
              </a:rPr>
              <a:t>https://doi.org/10.1038/s41586-020-1943-3</a:t>
            </a:r>
            <a:endParaRPr lang="en-US" sz="2000" dirty="0"/>
          </a:p>
          <a:p>
            <a:pPr marL="457200" lvl="1" indent="0">
              <a:buNone/>
            </a:pPr>
            <a:br>
              <a:rPr lang="en-US" sz="2000" dirty="0"/>
            </a:br>
            <a:endParaRPr lang="en-US" sz="2000" dirty="0"/>
          </a:p>
          <a:p>
            <a:endParaRPr lang="en-US" sz="2400" dirty="0"/>
          </a:p>
          <a:p>
            <a:pPr marL="0" indent="0">
              <a:buNone/>
            </a:pPr>
            <a:endParaRPr lang="en-US" sz="2400" dirty="0"/>
          </a:p>
          <a:p>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42</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a:t>SigProfilerExtractor:</a:t>
            </a:r>
            <a:br>
              <a:rPr lang="en-US" sz="3200" dirty="0"/>
            </a:br>
            <a:r>
              <a:rPr lang="en-US" sz="3200" dirty="0"/>
              <a:t>Selecting the number of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43</a:t>
            </a:fld>
            <a:endParaRPr lang="en-US" dirty="0"/>
          </a:p>
        </p:txBody>
      </p:sp>
      <p:pic>
        <p:nvPicPr>
          <p:cNvPr id="7" name="Picture 6"/>
          <p:cNvPicPr>
            <a:picLocks noChangeAspect="1"/>
          </p:cNvPicPr>
          <p:nvPr/>
        </p:nvPicPr>
        <p:blipFill rotWithShape="1">
          <a:blip r:embed="rId2"/>
          <a:srcRect l="9883" t="21710" r="10817" b="9829"/>
          <a:stretch/>
        </p:blipFill>
        <p:spPr>
          <a:xfrm>
            <a:off x="381000" y="1447801"/>
            <a:ext cx="7696200" cy="4656086"/>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a:t>Mean </a:t>
            </a:r>
            <a:r>
              <a:rPr lang="en-US" sz="2000" dirty="0" err="1"/>
              <a:t>L2</a:t>
            </a:r>
            <a:r>
              <a:rPr lang="en-US" sz="2000" dirty="0"/>
              <a:t>% is  the average across samples of the percent Euclidian reconstruction error (low is good) </a:t>
            </a:r>
          </a:p>
          <a:p>
            <a:endParaRPr lang="en-US" sz="2000" dirty="0"/>
          </a:p>
          <a:p>
            <a:r>
              <a:rPr lang="en-US" sz="2000" dirty="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696200" y="1676400"/>
            <a:ext cx="12192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10400" y="1905000"/>
            <a:ext cx="19050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 y="6096000"/>
            <a:ext cx="6788205" cy="369332"/>
          </a:xfrm>
          <a:prstGeom prst="rect">
            <a:avLst/>
          </a:prstGeom>
          <a:noFill/>
        </p:spPr>
        <p:txBody>
          <a:bodyPr wrap="none" rtlCol="0">
            <a:spAutoFit/>
          </a:bodyPr>
          <a:lstStyle/>
          <a:p>
            <a:r>
              <a:rPr lang="en-US" dirty="0"/>
              <a:t>If Avg Stability is very jagged might try increasing the number of </a:t>
            </a:r>
            <a:r>
              <a:rPr lang="en-US" dirty="0" err="1"/>
              <a:t>NMFs</a:t>
            </a:r>
            <a:endParaRPr lang="en-US" dirty="0"/>
          </a:p>
        </p:txBody>
      </p:sp>
    </p:spTree>
    <p:extLst>
      <p:ext uri="{BB962C8B-B14F-4D97-AF65-F5344CB8AC3E}">
        <p14:creationId xmlns:p14="http://schemas.microsoft.com/office/powerpoint/2010/main" val="186106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a:t>Known issues with approaches based on non-negative matrix factorization (NMF)</a:t>
            </a:r>
          </a:p>
        </p:txBody>
      </p:sp>
      <p:sp>
        <p:nvSpPr>
          <p:cNvPr id="4" name="Content Placeholder 3"/>
          <p:cNvSpPr>
            <a:spLocks noGrp="1"/>
          </p:cNvSpPr>
          <p:nvPr>
            <p:ph idx="1"/>
          </p:nvPr>
        </p:nvSpPr>
        <p:spPr>
          <a:xfrm>
            <a:off x="304800" y="1295400"/>
            <a:ext cx="10972800" cy="4952999"/>
          </a:xfrm>
        </p:spPr>
        <p:txBody>
          <a:bodyPr/>
          <a:lstStyle/>
          <a:p>
            <a:r>
              <a:rPr lang="en-US" sz="2200" dirty="0"/>
              <a:t>The number of signatures is a judgement call (some approaches deal with this)</a:t>
            </a:r>
          </a:p>
          <a:p>
            <a:r>
              <a:rPr lang="en-US" sz="2200" dirty="0"/>
              <a:t>Weak signatures cannot be discovered in background of strong signatures</a:t>
            </a:r>
          </a:p>
          <a:p>
            <a:r>
              <a:rPr lang="en-US" sz="2200" dirty="0"/>
              <a:t>Signatures can be imperfectly separated (“bleeding” and “stealing” between signatures)</a:t>
            </a:r>
          </a:p>
          <a:p>
            <a:r>
              <a:rPr lang="en-US" sz="2200" dirty="0"/>
              <a:t>More generally, recovered signatures depend strongly on exact set of tumours studied</a:t>
            </a:r>
          </a:p>
          <a:p>
            <a:r>
              <a:rPr lang="en-US" sz="2200" dirty="0"/>
              <a:t>Lowest error reconstruction often involves many signatures, some with very low contributions, and often not biologically plausible (see following slides)</a:t>
            </a:r>
          </a:p>
          <a:p>
            <a:r>
              <a:rPr lang="en-US" sz="2200" b="1" i="1" dirty="0"/>
              <a:t>Signature discovery (extraction) is not a purely algorithmic process</a:t>
            </a:r>
          </a:p>
          <a:p>
            <a:r>
              <a:rPr lang="en-US" sz="2200" dirty="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44</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Common misconception</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1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46</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a:t>Extreme example:</a:t>
            </a:r>
          </a:p>
          <a:p>
            <a:r>
              <a:rPr lang="en-US" sz="2800" dirty="0"/>
              <a:t>A 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process: How to assess results (1)</a:t>
            </a:r>
          </a:p>
        </p:txBody>
      </p:sp>
      <p:sp>
        <p:nvSpPr>
          <p:cNvPr id="4" name="Content Placeholder 3"/>
          <p:cNvSpPr>
            <a:spLocks noGrp="1"/>
          </p:cNvSpPr>
          <p:nvPr>
            <p:ph idx="1"/>
          </p:nvPr>
        </p:nvSpPr>
        <p:spPr>
          <a:xfrm>
            <a:off x="533400" y="1295400"/>
            <a:ext cx="10972800" cy="5029200"/>
          </a:xfrm>
        </p:spPr>
        <p:txBody>
          <a:bodyPr/>
          <a:lstStyle/>
          <a:p>
            <a:r>
              <a:rPr lang="en-US" sz="1800" dirty="0"/>
              <a:t>The input data have been examined for sequencing and mapping artifacts (some which are well-known); mapped reads supporting unusual patterns have been examined in a read-alignment viewer or have been experimentally verified</a:t>
            </a:r>
          </a:p>
          <a:p>
            <a:r>
              <a:rPr lang="en-US" sz="1800" dirty="0"/>
              <a:t>Look for external supporting evidence</a:t>
            </a:r>
          </a:p>
          <a:p>
            <a:pPr lvl="1"/>
            <a:r>
              <a:rPr lang="en-US" sz="1800" dirty="0"/>
              <a:t>Correlation with known or expected mutagenic exposures, eg</a:t>
            </a:r>
          </a:p>
          <a:p>
            <a:pPr lvl="2"/>
            <a:r>
              <a:rPr lang="en-US" sz="1600" dirty="0"/>
              <a:t>cigarette smoking</a:t>
            </a:r>
          </a:p>
          <a:p>
            <a:pPr lvl="2"/>
            <a:r>
              <a:rPr lang="en-US" sz="1600" dirty="0"/>
              <a:t>Aflatoxins</a:t>
            </a:r>
          </a:p>
          <a:p>
            <a:pPr lvl="2"/>
            <a:r>
              <a:rPr lang="en-US" sz="1600" dirty="0"/>
              <a:t>AA-containing herbs</a:t>
            </a:r>
          </a:p>
          <a:p>
            <a:pPr lvl="2"/>
            <a:r>
              <a:rPr lang="en-US" sz="1600" dirty="0"/>
              <a:t>Haloalkanes</a:t>
            </a:r>
          </a:p>
          <a:p>
            <a:pPr lvl="2"/>
            <a:r>
              <a:rPr lang="en-US" sz="1600" dirty="0"/>
              <a:t>Age</a:t>
            </a:r>
          </a:p>
          <a:p>
            <a:pPr lvl="2"/>
            <a:r>
              <a:rPr lang="en-US" sz="1600" dirty="0"/>
              <a:t>UV radiation</a:t>
            </a:r>
          </a:p>
          <a:p>
            <a:pPr lvl="1"/>
            <a:r>
              <a:rPr lang="en-US" sz="1800" dirty="0"/>
              <a:t>Correlation with known or expected genetic causes, eg</a:t>
            </a:r>
          </a:p>
          <a:p>
            <a:pPr lvl="2"/>
            <a:r>
              <a:rPr lang="en-US" sz="1600" dirty="0"/>
              <a:t>polymerase epsilon proofreading defects</a:t>
            </a:r>
          </a:p>
          <a:p>
            <a:pPr lvl="2"/>
            <a:r>
              <a:rPr lang="en-US" sz="1600" dirty="0"/>
              <a:t>mismatch repair deficiency</a:t>
            </a:r>
          </a:p>
          <a:p>
            <a:pPr lvl="2"/>
            <a:r>
              <a:rPr lang="en-US" sz="1600" dirty="0"/>
              <a:t>homologous recombination repair deficiency (BRCA)</a:t>
            </a:r>
          </a:p>
          <a:p>
            <a:pPr lvl="1"/>
            <a:r>
              <a:rPr lang="en-US" sz="1800" dirty="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47</a:t>
            </a:fld>
            <a:endParaRPr lang="en-US" dirty="0"/>
          </a:p>
        </p:txBody>
      </p:sp>
    </p:spTree>
    <p:extLst>
      <p:ext uri="{BB962C8B-B14F-4D97-AF65-F5344CB8AC3E}">
        <p14:creationId xmlns:p14="http://schemas.microsoft.com/office/powerpoint/2010/main" val="1503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process: How to assess results (2)</a:t>
            </a:r>
          </a:p>
        </p:txBody>
      </p:sp>
      <p:sp>
        <p:nvSpPr>
          <p:cNvPr id="4" name="Content Placeholder 3"/>
          <p:cNvSpPr>
            <a:spLocks noGrp="1"/>
          </p:cNvSpPr>
          <p:nvPr>
            <p:ph idx="1"/>
          </p:nvPr>
        </p:nvSpPr>
        <p:spPr/>
        <p:txBody>
          <a:bodyPr/>
          <a:lstStyle/>
          <a:p>
            <a:r>
              <a:rPr lang="en-US" sz="2800" dirty="0"/>
              <a:t>Association with genomic features that interact with DNA repair</a:t>
            </a:r>
          </a:p>
          <a:p>
            <a:pPr lvl="1"/>
            <a:r>
              <a:rPr lang="en-US" sz="2400" dirty="0"/>
              <a:t>Transcription strand bias</a:t>
            </a:r>
          </a:p>
          <a:p>
            <a:pPr lvl="1"/>
            <a:r>
              <a:rPr lang="en-US" sz="2400" dirty="0"/>
              <a:t>Replication strand / timing</a:t>
            </a:r>
          </a:p>
          <a:p>
            <a:pPr lvl="1"/>
            <a:r>
              <a:rPr lang="en-US" sz="2400" dirty="0"/>
              <a:t>Homopolymers (indels)</a:t>
            </a:r>
          </a:p>
          <a:p>
            <a:r>
              <a:rPr lang="en-US" sz="2800" dirty="0"/>
              <a:t>Look for supporting evidence within the data set</a:t>
            </a:r>
          </a:p>
          <a:p>
            <a:pPr lvl="1"/>
            <a:r>
              <a:rPr lang="en-US" sz="2400" dirty="0"/>
              <a:t>Samples dominated by a single signature</a:t>
            </a:r>
          </a:p>
          <a:p>
            <a:pPr lvl="1"/>
            <a:r>
              <a:rPr lang="en-US" sz="2400" dirty="0"/>
              <a:t>Signature is consistently deciphered from multiple independent datasets using different techniques or hyperparameters</a:t>
            </a:r>
          </a:p>
          <a:p>
            <a:pPr lvl="1"/>
            <a:r>
              <a:rPr lang="en-US" sz="2400" dirty="0"/>
              <a:t>Absence of known problems (next slides)</a:t>
            </a:r>
          </a:p>
          <a:p>
            <a:pPr marL="0" indent="0">
              <a:buNone/>
            </a:pPr>
            <a:endParaRPr lang="en-US" dirty="0"/>
          </a:p>
          <a:p>
            <a:endParaRPr lang="en-US" sz="2800" dirty="0"/>
          </a:p>
          <a:p>
            <a:endParaRPr lang="en-US" sz="2800" dirty="0"/>
          </a:p>
          <a:p>
            <a:r>
              <a:rPr lang="en-US" sz="2800" dirty="0"/>
              <a:t>More info at </a:t>
            </a:r>
            <a:r>
              <a:rPr lang="en-US" sz="2800" dirty="0">
                <a:hlinkClick r:id="rId2"/>
              </a:rPr>
              <a:t>https://static-content.springer.com/esm/art%3A10.1038%2Fs41586-020-1943-3/MediaObjects/41586_2020_1943_MOESM4_ESM.pdf</a:t>
            </a:r>
            <a:r>
              <a:rPr lang="en-US" sz="2800" dirty="0"/>
              <a:t>, pages 6 &amp; 7</a:t>
            </a:r>
          </a:p>
          <a:p>
            <a:r>
              <a:rPr lang="en-US" sz="2800" dirty="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48</a:t>
            </a:fld>
            <a:endParaRPr lang="en-US" dirty="0"/>
          </a:p>
        </p:txBody>
      </p:sp>
    </p:spTree>
    <p:extLst>
      <p:ext uri="{BB962C8B-B14F-4D97-AF65-F5344CB8AC3E}">
        <p14:creationId xmlns:p14="http://schemas.microsoft.com/office/powerpoint/2010/main" val="39657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a:t>Known problems: bleeding</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49</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49</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a:t>Extracted</a:t>
            </a:r>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a:t>Ground truth (synthetic data)</a:t>
            </a:r>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363" t="13952" r="25633" b="-974"/>
          <a:stretch/>
        </p:blipFill>
        <p:spPr>
          <a:xfrm>
            <a:off x="201168" y="1673352"/>
            <a:ext cx="3429000" cy="4087368"/>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44962"/>
          <a:stretch/>
        </p:blipFill>
        <p:spPr>
          <a:xfrm>
            <a:off x="7786333" y="1098368"/>
            <a:ext cx="4035552" cy="2406831"/>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37360"/>
          <a:stretch/>
        </p:blipFill>
        <p:spPr>
          <a:xfrm>
            <a:off x="3962400" y="1524000"/>
            <a:ext cx="4074183" cy="2560320"/>
          </a:xfrm>
          <a:prstGeom prst="rect">
            <a:avLst/>
          </a:prstGeom>
        </p:spPr>
      </p:pic>
      <p:pic>
        <p:nvPicPr>
          <p:cNvPr id="2050" name="Picture 2" descr="https://lh6.googleusercontent.com/ZwRf1w_l14R8RSKgPGX4Xca2Mx-BXSJD3xdU-W7xqgfcLgOOaOfo6AO4fmMQQMHDCylgq6gP5o-QegZCgTw-mvKTqsJ6cSYFrxSGdT8XtnMhZGwNyNL5QitNYr6WPaCnTpek0R1JGsM"/>
          <p:cNvPicPr>
            <a:picLocks noChangeAspect="1" noChangeArrowheads="1"/>
          </p:cNvPicPr>
          <p:nvPr/>
        </p:nvPicPr>
        <p:blipFill rotWithShape="1">
          <a:blip r:embed="rId6">
            <a:extLst>
              <a:ext uri="{28A0092B-C50C-407E-A947-70E740481C1C}">
                <a14:useLocalDpi xmlns:a14="http://schemas.microsoft.com/office/drawing/2010/main" val="0"/>
              </a:ext>
            </a:extLst>
          </a:blip>
          <a:srcRect l="17219" t="12592" r="49061" b="53653"/>
          <a:stretch/>
        </p:blipFill>
        <p:spPr bwMode="auto">
          <a:xfrm>
            <a:off x="1676400" y="3581400"/>
            <a:ext cx="5138928" cy="30608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a:t>
            </a:fld>
            <a:endParaRPr lang="en-US"/>
          </a:p>
        </p:txBody>
      </p:sp>
      <p:sp>
        <p:nvSpPr>
          <p:cNvPr id="11" name="Title 1"/>
          <p:cNvSpPr>
            <a:spLocks noGrp="1"/>
          </p:cNvSpPr>
          <p:nvPr>
            <p:ph type="title"/>
          </p:nvPr>
        </p:nvSpPr>
        <p:spPr>
          <a:xfrm>
            <a:off x="0" y="0"/>
            <a:ext cx="10972800" cy="1143000"/>
          </a:xfrm>
        </p:spPr>
        <p:txBody>
          <a:bodyPr>
            <a:normAutofit/>
          </a:bodyPr>
          <a:lstStyle/>
          <a:p>
            <a:pPr algn="l"/>
            <a:r>
              <a:rPr lang="en-US" sz="3600" dirty="0"/>
              <a:t> Plants with AA widely used as herbal medicine</a:t>
            </a:r>
          </a:p>
        </p:txBody>
      </p:sp>
      <p:pic>
        <p:nvPicPr>
          <p:cNvPr id="14" name="Picture 13"/>
          <p:cNvPicPr>
            <a:picLocks noChangeAspect="1"/>
          </p:cNvPicPr>
          <p:nvPr/>
        </p:nvPicPr>
        <p:blipFill rotWithShape="1">
          <a:blip r:embed="rId7"/>
          <a:srcRect l="10383"/>
          <a:stretch/>
        </p:blipFill>
        <p:spPr>
          <a:xfrm>
            <a:off x="4724400" y="3505200"/>
            <a:ext cx="3124200" cy="3486210"/>
          </a:xfrm>
          <a:prstGeom prst="rect">
            <a:avLst/>
          </a:prstGeom>
        </p:spPr>
      </p:pic>
      <p:sp>
        <p:nvSpPr>
          <p:cNvPr id="12" name="TextBox 11"/>
          <p:cNvSpPr txBox="1"/>
          <p:nvPr/>
        </p:nvSpPr>
        <p:spPr>
          <a:xfrm>
            <a:off x="762000" y="1676400"/>
            <a:ext cx="8686800" cy="1077218"/>
          </a:xfrm>
          <a:prstGeom prst="rect">
            <a:avLst/>
          </a:prstGeom>
          <a:solidFill>
            <a:schemeClr val="accent1">
              <a:lumMod val="40000"/>
              <a:lumOff val="60000"/>
            </a:schemeClr>
          </a:solidFill>
          <a:effectLst>
            <a:outerShdw blurRad="50800" dist="190500" dir="2700000" algn="tl" rotWithShape="0">
              <a:prstClr val="black">
                <a:alpha val="40000"/>
              </a:prstClr>
            </a:outerShdw>
          </a:effectLst>
        </p:spPr>
        <p:txBody>
          <a:bodyPr wrap="square" rtlCol="0">
            <a:spAutoFit/>
          </a:bodyPr>
          <a:lstStyle/>
          <a:p>
            <a:pPr algn="ctr"/>
            <a:r>
              <a:rPr lang="en-US" sz="3200" dirty="0"/>
              <a:t>Plants in </a:t>
            </a:r>
            <a:r>
              <a:rPr lang="en-US" sz="3200" i="1" dirty="0"/>
              <a:t>Aristolochia</a:t>
            </a:r>
            <a:r>
              <a:rPr lang="en-US" sz="3200" dirty="0"/>
              <a:t> and </a:t>
            </a:r>
            <a:r>
              <a:rPr lang="en-US" sz="3200" i="1" dirty="0"/>
              <a:t>Asarum </a:t>
            </a:r>
            <a:r>
              <a:rPr lang="en-US" sz="3200" dirty="0"/>
              <a:t>groups (genera), and perhaps other groups</a:t>
            </a:r>
            <a:endParaRPr lang="en-US" sz="3200" i="1" dirty="0"/>
          </a:p>
        </p:txBody>
      </p:sp>
      <p:sp>
        <p:nvSpPr>
          <p:cNvPr id="2" name="TextBox 1"/>
          <p:cNvSpPr txBox="1"/>
          <p:nvPr/>
        </p:nvSpPr>
        <p:spPr>
          <a:xfrm>
            <a:off x="228600" y="914400"/>
            <a:ext cx="4938211" cy="523220"/>
          </a:xfrm>
          <a:prstGeom prst="rect">
            <a:avLst/>
          </a:prstGeom>
          <a:noFill/>
        </p:spPr>
        <p:txBody>
          <a:bodyPr wrap="none" rtlCol="0">
            <a:spAutoFit/>
          </a:bodyPr>
          <a:lstStyle/>
          <a:p>
            <a:r>
              <a:rPr lang="en-US" sz="2000" dirty="0"/>
              <a:t>(</a:t>
            </a:r>
            <a:r>
              <a:rPr lang="en-US" sz="2800" dirty="0"/>
              <a:t>Occurs naturally in these plants)</a:t>
            </a:r>
          </a:p>
        </p:txBody>
      </p:sp>
      <p:sp>
        <p:nvSpPr>
          <p:cNvPr id="6" name="TextBox 5"/>
          <p:cNvSpPr txBox="1"/>
          <p:nvPr/>
        </p:nvSpPr>
        <p:spPr>
          <a:xfrm>
            <a:off x="-1447800" y="2590800"/>
            <a:ext cx="184731" cy="369332"/>
          </a:xfrm>
          <a:prstGeom prst="rect">
            <a:avLst/>
          </a:prstGeom>
          <a:noFill/>
        </p:spPr>
        <p:txBody>
          <a:bodyPr wrap="none" rtlCol="0">
            <a:spAutoFit/>
          </a:bodyPr>
          <a:lstStyle/>
          <a:p>
            <a:endParaRPr lang="en-US" dirty="0"/>
          </a:p>
        </p:txBody>
      </p:sp>
      <p:pic>
        <p:nvPicPr>
          <p:cNvPr id="1028" name="Picture 4" descr="Image result for 折耳根"/>
          <p:cNvPicPr>
            <a:picLocks noChangeAspect="1" noChangeArrowheads="1"/>
          </p:cNvPicPr>
          <p:nvPr/>
        </p:nvPicPr>
        <p:blipFill rotWithShape="1">
          <a:blip r:embed="rId8">
            <a:extLst>
              <a:ext uri="{28A0092B-C50C-407E-A947-70E740481C1C}">
                <a14:useLocalDpi xmlns:a14="http://schemas.microsoft.com/office/drawing/2010/main" val="0"/>
              </a:ext>
            </a:extLst>
          </a:blip>
          <a:srcRect l="11888"/>
          <a:stretch/>
        </p:blipFill>
        <p:spPr bwMode="auto">
          <a:xfrm>
            <a:off x="7680960" y="3521075"/>
            <a:ext cx="4511040" cy="3413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210800" y="3657600"/>
            <a:ext cx="1877437" cy="769441"/>
          </a:xfrm>
          <a:prstGeom prst="rect">
            <a:avLst/>
          </a:prstGeom>
          <a:solidFill>
            <a:schemeClr val="bg1"/>
          </a:solidFill>
        </p:spPr>
        <p:txBody>
          <a:bodyPr wrap="none" rtlCol="0">
            <a:spAutoFit/>
          </a:bodyPr>
          <a:lstStyle/>
          <a:p>
            <a:r>
              <a:rPr lang="zh-CN" altLang="en-US" sz="4400" b="1" dirty="0"/>
              <a:t>鱼腥草</a:t>
            </a:r>
            <a:endParaRPr lang="en-US" sz="4400" b="1" dirty="0"/>
          </a:p>
        </p:txBody>
      </p:sp>
    </p:spTree>
    <p:extLst>
      <p:ext uri="{BB962C8B-B14F-4D97-AF65-F5344CB8AC3E}">
        <p14:creationId xmlns:p14="http://schemas.microsoft.com/office/powerpoint/2010/main" val="210738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a:t>Known problem: over-splitting </a:t>
            </a:r>
            <a:br>
              <a:rPr lang="en-US" sz="3200" dirty="0"/>
            </a:br>
            <a:r>
              <a:rPr lang="en-US" sz="3200" dirty="0"/>
              <a:t>(from a different synthetic data set)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50</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a:t>2 extracted signatures</a:t>
            </a:r>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a:t>1 ground-truth signature</a:t>
            </a:r>
          </a:p>
        </p:txBody>
      </p:sp>
    </p:spTree>
    <p:extLst>
      <p:ext uri="{BB962C8B-B14F-4D97-AF65-F5344CB8AC3E}">
        <p14:creationId xmlns:p14="http://schemas.microsoft.com/office/powerpoint/2010/main" val="3428201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Important unsolved problems in mutational signature analysis</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51</a:t>
            </a:fld>
            <a:endParaRPr lang="en-US"/>
          </a:p>
        </p:txBody>
      </p:sp>
    </p:spTree>
    <p:extLst>
      <p:ext uri="{BB962C8B-B14F-4D97-AF65-F5344CB8AC3E}">
        <p14:creationId xmlns:p14="http://schemas.microsoft.com/office/powerpoint/2010/main" val="570963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52</a:t>
            </a:fld>
            <a:endParaRPr lang="en-US" dirty="0"/>
          </a:p>
        </p:txBody>
      </p:sp>
    </p:spTree>
    <p:extLst>
      <p:ext uri="{BB962C8B-B14F-4D97-AF65-F5344CB8AC3E}">
        <p14:creationId xmlns:p14="http://schemas.microsoft.com/office/powerpoint/2010/main" val="3794454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a:p>
            <a:pPr marL="0" indent="0">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1524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2C1DB1-6119-4D47-81C0-51FA13B867D2}"/>
              </a:ext>
            </a:extLst>
          </p:cNvPr>
          <p:cNvSpPr/>
          <p:nvPr/>
        </p:nvSpPr>
        <p:spPr>
          <a:xfrm>
            <a:off x="76200" y="3581400"/>
            <a:ext cx="11506200" cy="2971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38400"/>
            <a:ext cx="914400" cy="914400"/>
          </a:xfrm>
          <a:prstGeom prst="rect">
            <a:avLst/>
          </a:prstGeom>
        </p:spPr>
      </p:pic>
    </p:spTree>
    <p:extLst>
      <p:ext uri="{BB962C8B-B14F-4D97-AF65-F5344CB8AC3E}">
        <p14:creationId xmlns:p14="http://schemas.microsoft.com/office/powerpoint/2010/main" val="3909228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General issues with attribution</a:t>
            </a:r>
          </a:p>
        </p:txBody>
      </p:sp>
      <p:sp>
        <p:nvSpPr>
          <p:cNvPr id="3" name="Content Placeholder 2"/>
          <p:cNvSpPr>
            <a:spLocks noGrp="1"/>
          </p:cNvSpPr>
          <p:nvPr>
            <p:ph idx="1"/>
          </p:nvPr>
        </p:nvSpPr>
        <p:spPr>
          <a:xfrm>
            <a:off x="609600" y="1371600"/>
            <a:ext cx="10972800" cy="4525963"/>
          </a:xfrm>
        </p:spPr>
        <p:txBody>
          <a:bodyPr/>
          <a:lstStyle/>
          <a:p>
            <a:r>
              <a:rPr lang="en-US" sz="2400" dirty="0"/>
              <a:t>Not studied very thoroughly</a:t>
            </a:r>
          </a:p>
          <a:p>
            <a:r>
              <a:rPr lang="en-US" sz="2400" dirty="0"/>
              <a:t>With enough signatures, adding more signatures almost always improves reconstructions</a:t>
            </a:r>
          </a:p>
          <a:p>
            <a:r>
              <a:rPr lang="en-US" sz="2400" dirty="0"/>
              <a:t>Issues of sparsity (tiny exposures to many signatures)</a:t>
            </a:r>
          </a:p>
          <a:p>
            <a:r>
              <a:rPr lang="en-US" sz="2400" dirty="0"/>
              <a:t>Issues of biological plausibility</a:t>
            </a:r>
          </a:p>
          <a:p>
            <a:r>
              <a:rPr lang="en-US" sz="2400" dirty="0"/>
              <a:t>Common examples:</a:t>
            </a:r>
          </a:p>
          <a:p>
            <a:pPr lvl="1"/>
            <a:r>
              <a:rPr lang="en-US" sz="2000" dirty="0"/>
              <a:t> ultraviolet signatures in tumors with no possibility of UV exposure</a:t>
            </a:r>
          </a:p>
          <a:p>
            <a:pPr lvl="1"/>
            <a:r>
              <a:rPr lang="en-US" sz="2000" dirty="0"/>
              <a:t>Single base substitution signatures of microsatellite instability in tumors that clearly do not have microsatellite instability</a:t>
            </a:r>
          </a:p>
          <a:p>
            <a:pPr lvl="1"/>
            <a:r>
              <a:rPr lang="en-US" sz="2000" dirty="0"/>
              <a:t>Signatures of defective polymerase epsilon proofreading (which generates very high numbers of mutations) with very low mutation counts (and no defect in the polymerase epsilon gene).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54</a:t>
            </a:fld>
            <a:endParaRPr lang="en-US" dirty="0"/>
          </a:p>
        </p:txBody>
      </p:sp>
    </p:spTree>
    <p:extLst>
      <p:ext uri="{BB962C8B-B14F-4D97-AF65-F5344CB8AC3E}">
        <p14:creationId xmlns:p14="http://schemas.microsoft.com/office/powerpoint/2010/main" val="28598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91A17E-CF4A-42BD-8CE7-D25C86EDDA49}"/>
              </a:ext>
            </a:extLst>
          </p:cNvPr>
          <p:cNvSpPr>
            <a:spLocks noGrp="1"/>
          </p:cNvSpPr>
          <p:nvPr>
            <p:ph type="title"/>
          </p:nvPr>
        </p:nvSpPr>
        <p:spPr>
          <a:xfrm>
            <a:off x="304800" y="274638"/>
            <a:ext cx="4495800" cy="6126162"/>
          </a:xfrm>
        </p:spPr>
        <p:txBody>
          <a:bodyPr/>
          <a:lstStyle/>
          <a:p>
            <a:pPr algn="l"/>
            <a:r>
              <a:rPr lang="en-US" sz="2800" dirty="0"/>
              <a:t>Example: several lung cancers (squamous)</a:t>
            </a:r>
            <a:br>
              <a:rPr lang="en-US" sz="2800" dirty="0"/>
            </a:br>
            <a:br>
              <a:rPr lang="en-US" sz="2800" dirty="0"/>
            </a:br>
            <a:r>
              <a:rPr lang="en-US" sz="2800" dirty="0"/>
              <a:t>We simply optimized coefficients of each signature to minimize reconstruction error (45 signatures assigned)</a:t>
            </a:r>
            <a:br>
              <a:rPr lang="en-US" sz="2800" dirty="0"/>
            </a:br>
            <a:br>
              <a:rPr lang="en-US" sz="2800" dirty="0"/>
            </a:br>
            <a:r>
              <a:rPr lang="en-US" sz="2800" dirty="0"/>
              <a:t>Good reconstructions but bad models of reality</a:t>
            </a:r>
            <a:br>
              <a:rPr lang="en-US" sz="3200" dirty="0"/>
            </a:br>
            <a:br>
              <a:rPr lang="en-US" sz="3200" dirty="0"/>
            </a:br>
            <a:r>
              <a:rPr lang="en-US" sz="1800" dirty="0"/>
              <a:t>(Signatures from </a:t>
            </a:r>
            <a:r>
              <a:rPr lang="en-US" sz="1800" b="0" i="0" dirty="0">
                <a:solidFill>
                  <a:srgbClr val="222222"/>
                </a:solidFill>
                <a:effectLst/>
              </a:rPr>
              <a:t>Alexandrov, </a:t>
            </a:r>
            <a:r>
              <a:rPr lang="en-US" sz="1800" b="0" i="0" dirty="0" err="1">
                <a:solidFill>
                  <a:srgbClr val="222222"/>
                </a:solidFill>
                <a:effectLst/>
              </a:rPr>
              <a:t>L.B</a:t>
            </a:r>
            <a:r>
              <a:rPr lang="en-US" sz="1800" b="0" i="0" dirty="0">
                <a:solidFill>
                  <a:srgbClr val="222222"/>
                </a:solidFill>
                <a:effectLst/>
              </a:rPr>
              <a:t>., Kim, J., Haradhvala, N.J. </a:t>
            </a:r>
            <a:r>
              <a:rPr lang="en-US" sz="1800" b="0" i="1" dirty="0">
                <a:solidFill>
                  <a:srgbClr val="222222"/>
                </a:solidFill>
                <a:effectLst/>
              </a:rPr>
              <a:t>et al.</a:t>
            </a:r>
            <a:r>
              <a:rPr lang="en-US" sz="1800" b="0" i="0" dirty="0">
                <a:solidFill>
                  <a:srgbClr val="222222"/>
                </a:solidFill>
                <a:effectLst/>
              </a:rPr>
              <a:t> The repertoire of mutational signatures in human cancer.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578, </a:t>
            </a:r>
            <a:r>
              <a:rPr lang="en-US" sz="1800" b="0" i="0" dirty="0">
                <a:solidFill>
                  <a:srgbClr val="222222"/>
                </a:solidFill>
                <a:effectLst/>
              </a:rPr>
              <a:t>94–101 (2020). https://doi.org/10.1038/s41586-020-1943-3</a:t>
            </a:r>
            <a:r>
              <a:rPr lang="en-US" sz="2000" b="0" i="0" dirty="0">
                <a:solidFill>
                  <a:srgbClr val="222222"/>
                </a:solidFill>
                <a:effectLst/>
              </a:rPr>
              <a:t>)</a:t>
            </a:r>
            <a:endParaRPr lang="en-US" sz="2000" dirty="0"/>
          </a:p>
        </p:txBody>
      </p:sp>
      <p:sp>
        <p:nvSpPr>
          <p:cNvPr id="4" name="Slide Number Placeholder 3">
            <a:extLst>
              <a:ext uri="{FF2B5EF4-FFF2-40B4-BE49-F238E27FC236}">
                <a16:creationId xmlns:a16="http://schemas.microsoft.com/office/drawing/2014/main" id="{3F49A467-9FE6-470E-9615-1020F02E2C13}"/>
              </a:ext>
            </a:extLst>
          </p:cNvPr>
          <p:cNvSpPr>
            <a:spLocks noGrp="1"/>
          </p:cNvSpPr>
          <p:nvPr>
            <p:ph type="sldNum" sz="quarter" idx="12"/>
          </p:nvPr>
        </p:nvSpPr>
        <p:spPr/>
        <p:txBody>
          <a:bodyPr/>
          <a:lstStyle/>
          <a:p>
            <a:pPr>
              <a:defRPr/>
            </a:pPr>
            <a:fld id="{FFFB4C55-9A55-45A0-A2A5-ECC3126D7CB8}" type="slidenum">
              <a:rPr lang="en-US" smtClean="0"/>
              <a:pPr>
                <a:defRPr/>
              </a:pPr>
              <a:t>55</a:t>
            </a:fld>
            <a:endParaRPr lang="en-US"/>
          </a:p>
        </p:txBody>
      </p:sp>
      <p:pic>
        <p:nvPicPr>
          <p:cNvPr id="7" name="Picture 6">
            <a:extLst>
              <a:ext uri="{FF2B5EF4-FFF2-40B4-BE49-F238E27FC236}">
                <a16:creationId xmlns:a16="http://schemas.microsoft.com/office/drawing/2014/main" id="{05C62AF9-9E7C-4982-BE4E-BEB6A31DA34C}"/>
              </a:ext>
            </a:extLst>
          </p:cNvPr>
          <p:cNvPicPr>
            <a:picLocks noChangeAspect="1"/>
          </p:cNvPicPr>
          <p:nvPr/>
        </p:nvPicPr>
        <p:blipFill rotWithShape="1">
          <a:blip r:embed="rId2"/>
          <a:srcRect l="24783" t="17455" r="4470" b="4364"/>
          <a:stretch/>
        </p:blipFill>
        <p:spPr>
          <a:xfrm>
            <a:off x="4953000" y="990600"/>
            <a:ext cx="6290929" cy="5410200"/>
          </a:xfrm>
          <a:prstGeom prst="rect">
            <a:avLst/>
          </a:prstGeom>
        </p:spPr>
      </p:pic>
      <p:cxnSp>
        <p:nvCxnSpPr>
          <p:cNvPr id="3" name="Straight Connector 2">
            <a:extLst>
              <a:ext uri="{FF2B5EF4-FFF2-40B4-BE49-F238E27FC236}">
                <a16:creationId xmlns:a16="http://schemas.microsoft.com/office/drawing/2014/main" id="{9DE02412-3610-4F11-A582-E10B29A118C3}"/>
              </a:ext>
            </a:extLst>
          </p:cNvPr>
          <p:cNvCxnSpPr/>
          <p:nvPr/>
        </p:nvCxnSpPr>
        <p:spPr>
          <a:xfrm>
            <a:off x="5791200"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8825B1-F372-449A-B251-CA5576B986D0}"/>
              </a:ext>
            </a:extLst>
          </p:cNvPr>
          <p:cNvCxnSpPr/>
          <p:nvPr/>
        </p:nvCxnSpPr>
        <p:spPr>
          <a:xfrm>
            <a:off x="6190488"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99DACE0-6BCA-4DE6-B290-DD58D5FF3DA3}"/>
              </a:ext>
            </a:extLst>
          </p:cNvPr>
          <p:cNvCxnSpPr/>
          <p:nvPr/>
        </p:nvCxnSpPr>
        <p:spPr>
          <a:xfrm>
            <a:off x="6629400"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7DEFE0-956C-4717-B8C9-9FF5338651D1}"/>
              </a:ext>
            </a:extLst>
          </p:cNvPr>
          <p:cNvSpPr txBox="1"/>
          <p:nvPr/>
        </p:nvSpPr>
        <p:spPr>
          <a:xfrm rot="16200000">
            <a:off x="5126210" y="448058"/>
            <a:ext cx="960648" cy="369332"/>
          </a:xfrm>
          <a:prstGeom prst="rect">
            <a:avLst/>
          </a:prstGeom>
          <a:noFill/>
        </p:spPr>
        <p:txBody>
          <a:bodyPr wrap="none" rtlCol="0">
            <a:spAutoFit/>
          </a:bodyPr>
          <a:lstStyle/>
          <a:p>
            <a:r>
              <a:rPr lang="en-US" dirty="0">
                <a:solidFill>
                  <a:schemeClr val="accent1">
                    <a:lumMod val="75000"/>
                  </a:schemeClr>
                </a:solidFill>
              </a:rPr>
              <a:t>Tumor 1</a:t>
            </a:r>
          </a:p>
        </p:txBody>
      </p:sp>
      <p:sp>
        <p:nvSpPr>
          <p:cNvPr id="11" name="TextBox 10">
            <a:extLst>
              <a:ext uri="{FF2B5EF4-FFF2-40B4-BE49-F238E27FC236}">
                <a16:creationId xmlns:a16="http://schemas.microsoft.com/office/drawing/2014/main" id="{A43E231F-B58C-4730-A71D-630A22BE00A9}"/>
              </a:ext>
            </a:extLst>
          </p:cNvPr>
          <p:cNvSpPr txBox="1"/>
          <p:nvPr/>
        </p:nvSpPr>
        <p:spPr>
          <a:xfrm rot="16200000">
            <a:off x="5495542" y="448058"/>
            <a:ext cx="960648" cy="369332"/>
          </a:xfrm>
          <a:prstGeom prst="rect">
            <a:avLst/>
          </a:prstGeom>
          <a:noFill/>
        </p:spPr>
        <p:txBody>
          <a:bodyPr wrap="none" rtlCol="0">
            <a:spAutoFit/>
          </a:bodyPr>
          <a:lstStyle/>
          <a:p>
            <a:r>
              <a:rPr lang="en-US" dirty="0">
                <a:solidFill>
                  <a:schemeClr val="accent1">
                    <a:lumMod val="75000"/>
                  </a:schemeClr>
                </a:solidFill>
              </a:rPr>
              <a:t>Tumor 2</a:t>
            </a:r>
          </a:p>
        </p:txBody>
      </p:sp>
      <p:sp>
        <p:nvSpPr>
          <p:cNvPr id="12" name="TextBox 11">
            <a:extLst>
              <a:ext uri="{FF2B5EF4-FFF2-40B4-BE49-F238E27FC236}">
                <a16:creationId xmlns:a16="http://schemas.microsoft.com/office/drawing/2014/main" id="{5FB473DF-6301-4850-AB6E-4BE14D1534B8}"/>
              </a:ext>
            </a:extLst>
          </p:cNvPr>
          <p:cNvSpPr txBox="1"/>
          <p:nvPr/>
        </p:nvSpPr>
        <p:spPr>
          <a:xfrm>
            <a:off x="6236573" y="228600"/>
            <a:ext cx="697627" cy="584775"/>
          </a:xfrm>
          <a:prstGeom prst="rect">
            <a:avLst/>
          </a:prstGeom>
          <a:noFill/>
        </p:spPr>
        <p:txBody>
          <a:bodyPr wrap="none" rtlCol="0">
            <a:spAutoFit/>
          </a:bodyPr>
          <a:lstStyle/>
          <a:p>
            <a:r>
              <a:rPr lang="en-US" sz="3200" b="1" dirty="0"/>
              <a:t>. . .</a:t>
            </a:r>
          </a:p>
        </p:txBody>
      </p:sp>
      <p:cxnSp>
        <p:nvCxnSpPr>
          <p:cNvPr id="13" name="Straight Connector 12">
            <a:extLst>
              <a:ext uri="{FF2B5EF4-FFF2-40B4-BE49-F238E27FC236}">
                <a16:creationId xmlns:a16="http://schemas.microsoft.com/office/drawing/2014/main" id="{39504192-5529-4E52-BA6F-8857F93F3BA9}"/>
              </a:ext>
            </a:extLst>
          </p:cNvPr>
          <p:cNvCxnSpPr/>
          <p:nvPr/>
        </p:nvCxnSpPr>
        <p:spPr>
          <a:xfrm>
            <a:off x="7050024"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1F20B-C30D-41C3-A607-7FBA35C3A5B5}"/>
              </a:ext>
            </a:extLst>
          </p:cNvPr>
          <p:cNvCxnSpPr/>
          <p:nvPr/>
        </p:nvCxnSpPr>
        <p:spPr>
          <a:xfrm>
            <a:off x="7479792"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A9A9A8-FCEE-4C7B-BDAC-81FBA998E499}"/>
              </a:ext>
            </a:extLst>
          </p:cNvPr>
          <p:cNvCxnSpPr/>
          <p:nvPr/>
        </p:nvCxnSpPr>
        <p:spPr>
          <a:xfrm>
            <a:off x="5330952" y="1078992"/>
            <a:ext cx="0" cy="51206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BBFF56-E08B-4EA7-AC0A-5413A26D77F8}"/>
              </a:ext>
            </a:extLst>
          </p:cNvPr>
          <p:cNvSpPr txBox="1"/>
          <p:nvPr/>
        </p:nvSpPr>
        <p:spPr>
          <a:xfrm>
            <a:off x="7162800" y="304800"/>
            <a:ext cx="3256854" cy="369332"/>
          </a:xfrm>
          <a:prstGeom prst="rect">
            <a:avLst/>
          </a:prstGeom>
          <a:noFill/>
        </p:spPr>
        <p:txBody>
          <a:bodyPr wrap="none" rtlCol="0">
            <a:spAutoFit/>
          </a:bodyPr>
          <a:lstStyle/>
          <a:p>
            <a:r>
              <a:rPr lang="en-US" dirty="0"/>
              <a:t>Black indicates signature present</a:t>
            </a:r>
          </a:p>
        </p:txBody>
      </p:sp>
      <p:sp>
        <p:nvSpPr>
          <p:cNvPr id="17" name="TextBox 16">
            <a:extLst>
              <a:ext uri="{FF2B5EF4-FFF2-40B4-BE49-F238E27FC236}">
                <a16:creationId xmlns:a16="http://schemas.microsoft.com/office/drawing/2014/main" id="{A828784C-3A26-4083-961C-7DB1FB72996E}"/>
              </a:ext>
            </a:extLst>
          </p:cNvPr>
          <p:cNvSpPr txBox="1"/>
          <p:nvPr/>
        </p:nvSpPr>
        <p:spPr>
          <a:xfrm rot="16200000">
            <a:off x="11077660" y="3324140"/>
            <a:ext cx="1074012" cy="369332"/>
          </a:xfrm>
          <a:prstGeom prst="rect">
            <a:avLst/>
          </a:prstGeom>
          <a:noFill/>
        </p:spPr>
        <p:txBody>
          <a:bodyPr wrap="none" rtlCol="0">
            <a:spAutoFit/>
          </a:bodyPr>
          <a:lstStyle/>
          <a:p>
            <a:r>
              <a:rPr lang="en-US" dirty="0"/>
              <a:t>Signature</a:t>
            </a:r>
          </a:p>
        </p:txBody>
      </p:sp>
    </p:spTree>
    <p:extLst>
      <p:ext uri="{BB962C8B-B14F-4D97-AF65-F5344CB8AC3E}">
        <p14:creationId xmlns:p14="http://schemas.microsoft.com/office/powerpoint/2010/main" val="305152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4390-A377-45A0-A166-77A354004BAB}"/>
              </a:ext>
            </a:extLst>
          </p:cNvPr>
          <p:cNvSpPr>
            <a:spLocks noGrp="1"/>
          </p:cNvSpPr>
          <p:nvPr>
            <p:ph type="title"/>
          </p:nvPr>
        </p:nvSpPr>
        <p:spPr>
          <a:xfrm>
            <a:off x="609600" y="274638"/>
            <a:ext cx="8763000" cy="1143000"/>
          </a:xfrm>
        </p:spPr>
        <p:txBody>
          <a:bodyPr/>
          <a:lstStyle/>
          <a:p>
            <a:pPr algn="l"/>
            <a:r>
              <a:rPr lang="en-US" sz="2800" dirty="0"/>
              <a:t>Impose some sparsity by requiring minimum number of mutations (30 signatures assigned)</a:t>
            </a:r>
            <a:br>
              <a:rPr lang="en-US" sz="2800" dirty="0"/>
            </a:br>
            <a:r>
              <a:rPr lang="en-US" sz="2800" dirty="0"/>
              <a:t>Still a good reconstruction but  a bad model of reality</a:t>
            </a:r>
          </a:p>
        </p:txBody>
      </p:sp>
      <p:sp>
        <p:nvSpPr>
          <p:cNvPr id="4" name="Slide Number Placeholder 3">
            <a:extLst>
              <a:ext uri="{FF2B5EF4-FFF2-40B4-BE49-F238E27FC236}">
                <a16:creationId xmlns:a16="http://schemas.microsoft.com/office/drawing/2014/main" id="{698F8677-93F7-4E2B-8F4A-BC0559DDD211}"/>
              </a:ext>
            </a:extLst>
          </p:cNvPr>
          <p:cNvSpPr>
            <a:spLocks noGrp="1"/>
          </p:cNvSpPr>
          <p:nvPr>
            <p:ph type="sldNum" sz="quarter" idx="12"/>
          </p:nvPr>
        </p:nvSpPr>
        <p:spPr/>
        <p:txBody>
          <a:bodyPr/>
          <a:lstStyle/>
          <a:p>
            <a:pPr>
              <a:defRPr/>
            </a:pPr>
            <a:fld id="{FFFB4C55-9A55-45A0-A2A5-ECC3126D7CB8}" type="slidenum">
              <a:rPr lang="en-US" smtClean="0"/>
              <a:pPr>
                <a:defRPr/>
              </a:pPr>
              <a:t>56</a:t>
            </a:fld>
            <a:endParaRPr lang="en-US"/>
          </a:p>
        </p:txBody>
      </p:sp>
      <p:pic>
        <p:nvPicPr>
          <p:cNvPr id="6" name="Picture 5">
            <a:extLst>
              <a:ext uri="{FF2B5EF4-FFF2-40B4-BE49-F238E27FC236}">
                <a16:creationId xmlns:a16="http://schemas.microsoft.com/office/drawing/2014/main" id="{592E2DA6-A0CA-4113-978C-12335BF0A72A}"/>
              </a:ext>
            </a:extLst>
          </p:cNvPr>
          <p:cNvPicPr>
            <a:picLocks noChangeAspect="1"/>
          </p:cNvPicPr>
          <p:nvPr/>
        </p:nvPicPr>
        <p:blipFill rotWithShape="1">
          <a:blip r:embed="rId2"/>
          <a:srcRect l="4408" t="24713" r="1945" b="11650"/>
          <a:stretch/>
        </p:blipFill>
        <p:spPr>
          <a:xfrm>
            <a:off x="685800" y="1752600"/>
            <a:ext cx="9222052" cy="4876800"/>
          </a:xfrm>
          <a:prstGeom prst="rect">
            <a:avLst/>
          </a:prstGeom>
        </p:spPr>
      </p:pic>
      <p:sp>
        <p:nvSpPr>
          <p:cNvPr id="7" name="Rectangle 6">
            <a:extLst>
              <a:ext uri="{FF2B5EF4-FFF2-40B4-BE49-F238E27FC236}">
                <a16:creationId xmlns:a16="http://schemas.microsoft.com/office/drawing/2014/main" id="{27168712-CD3C-454F-B2BD-21596DA08844}"/>
              </a:ext>
            </a:extLst>
          </p:cNvPr>
          <p:cNvSpPr/>
          <p:nvPr/>
        </p:nvSpPr>
        <p:spPr>
          <a:xfrm>
            <a:off x="2209800" y="45720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 name="Rectangle 7">
            <a:extLst>
              <a:ext uri="{FF2B5EF4-FFF2-40B4-BE49-F238E27FC236}">
                <a16:creationId xmlns:a16="http://schemas.microsoft.com/office/drawing/2014/main" id="{B0A44DC5-AFDA-4372-8FC1-D6902C91EA40}"/>
              </a:ext>
            </a:extLst>
          </p:cNvPr>
          <p:cNvSpPr/>
          <p:nvPr/>
        </p:nvSpPr>
        <p:spPr>
          <a:xfrm>
            <a:off x="2209800" y="4114800"/>
            <a:ext cx="228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 name="Rectangle 8">
            <a:extLst>
              <a:ext uri="{FF2B5EF4-FFF2-40B4-BE49-F238E27FC236}">
                <a16:creationId xmlns:a16="http://schemas.microsoft.com/office/drawing/2014/main" id="{77CDBA3D-D706-4000-B7C3-617D18416405}"/>
              </a:ext>
            </a:extLst>
          </p:cNvPr>
          <p:cNvSpPr/>
          <p:nvPr/>
        </p:nvSpPr>
        <p:spPr>
          <a:xfrm>
            <a:off x="2209800" y="3505200"/>
            <a:ext cx="228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0" name="Rectangle 9">
            <a:extLst>
              <a:ext uri="{FF2B5EF4-FFF2-40B4-BE49-F238E27FC236}">
                <a16:creationId xmlns:a16="http://schemas.microsoft.com/office/drawing/2014/main" id="{023F813B-8E55-4E5F-925A-92409904EB18}"/>
              </a:ext>
            </a:extLst>
          </p:cNvPr>
          <p:cNvSpPr/>
          <p:nvPr/>
        </p:nvSpPr>
        <p:spPr>
          <a:xfrm>
            <a:off x="2209800" y="2895600"/>
            <a:ext cx="228600" cy="47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Rectangle 10">
            <a:extLst>
              <a:ext uri="{FF2B5EF4-FFF2-40B4-BE49-F238E27FC236}">
                <a16:creationId xmlns:a16="http://schemas.microsoft.com/office/drawing/2014/main" id="{55287A3C-7481-4BE3-AE26-892E62D269DB}"/>
              </a:ext>
            </a:extLst>
          </p:cNvPr>
          <p:cNvSpPr/>
          <p:nvPr/>
        </p:nvSpPr>
        <p:spPr>
          <a:xfrm>
            <a:off x="2209800" y="2209800"/>
            <a:ext cx="228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Rectangle 11">
            <a:extLst>
              <a:ext uri="{FF2B5EF4-FFF2-40B4-BE49-F238E27FC236}">
                <a16:creationId xmlns:a16="http://schemas.microsoft.com/office/drawing/2014/main" id="{0707FEC0-AC5A-4B90-823D-A61DB03AC890}"/>
              </a:ext>
            </a:extLst>
          </p:cNvPr>
          <p:cNvSpPr/>
          <p:nvPr/>
        </p:nvSpPr>
        <p:spPr>
          <a:xfrm>
            <a:off x="2209801" y="2466703"/>
            <a:ext cx="228600" cy="47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 name="TextBox 2">
            <a:extLst>
              <a:ext uri="{FF2B5EF4-FFF2-40B4-BE49-F238E27FC236}">
                <a16:creationId xmlns:a16="http://schemas.microsoft.com/office/drawing/2014/main" id="{1E5DDF53-74D1-4510-BB5C-3E172532D782}"/>
              </a:ext>
            </a:extLst>
          </p:cNvPr>
          <p:cNvSpPr txBox="1"/>
          <p:nvPr/>
        </p:nvSpPr>
        <p:spPr>
          <a:xfrm>
            <a:off x="8763000" y="3048000"/>
            <a:ext cx="821059" cy="400110"/>
          </a:xfrm>
          <a:prstGeom prst="rect">
            <a:avLst/>
          </a:prstGeom>
          <a:solidFill>
            <a:schemeClr val="bg1"/>
          </a:solidFill>
        </p:spPr>
        <p:txBody>
          <a:bodyPr wrap="none" rtlCol="0">
            <a:spAutoFit/>
          </a:bodyPr>
          <a:lstStyle/>
          <a:p>
            <a:r>
              <a:rPr lang="en-US" sz="2000" dirty="0" err="1">
                <a:solidFill>
                  <a:srgbClr val="253DCB"/>
                </a:solidFill>
              </a:rPr>
              <a:t>SBS50</a:t>
            </a:r>
            <a:endParaRPr lang="en-US" sz="2000" dirty="0">
              <a:solidFill>
                <a:srgbClr val="253DCB"/>
              </a:solidFill>
            </a:endParaRPr>
          </a:p>
        </p:txBody>
      </p:sp>
    </p:spTree>
    <p:extLst>
      <p:ext uri="{BB962C8B-B14F-4D97-AF65-F5344CB8AC3E}">
        <p14:creationId xmlns:p14="http://schemas.microsoft.com/office/powerpoint/2010/main" val="770028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57</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Tree>
    <p:extLst>
      <p:ext uri="{BB962C8B-B14F-4D97-AF65-F5344CB8AC3E}">
        <p14:creationId xmlns:p14="http://schemas.microsoft.com/office/powerpoint/2010/main" val="3483170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58</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
        <p:nvSpPr>
          <p:cNvPr id="7" name="Rectangle 6">
            <a:extLst>
              <a:ext uri="{FF2B5EF4-FFF2-40B4-BE49-F238E27FC236}">
                <a16:creationId xmlns:a16="http://schemas.microsoft.com/office/drawing/2014/main" id="{C3252E99-2064-45F4-AFF6-5722F1625CB6}"/>
              </a:ext>
            </a:extLst>
          </p:cNvPr>
          <p:cNvSpPr/>
          <p:nvPr/>
        </p:nvSpPr>
        <p:spPr>
          <a:xfrm>
            <a:off x="5029200" y="1981200"/>
            <a:ext cx="1752600"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DD113B67-4C38-4D9D-86FE-CFAB2374E010}"/>
              </a:ext>
            </a:extLst>
          </p:cNvPr>
          <p:cNvSpPr/>
          <p:nvPr/>
        </p:nvSpPr>
        <p:spPr>
          <a:xfrm rot="18363276">
            <a:off x="3273243" y="4137697"/>
            <a:ext cx="209683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D5282F-2511-43A1-8234-F77DEFF57A2A}"/>
              </a:ext>
            </a:extLst>
          </p:cNvPr>
          <p:cNvSpPr txBox="1"/>
          <p:nvPr/>
        </p:nvSpPr>
        <p:spPr>
          <a:xfrm>
            <a:off x="1295400" y="5257800"/>
            <a:ext cx="4876800" cy="1077218"/>
          </a:xfrm>
          <a:prstGeom prst="rect">
            <a:avLst/>
          </a:prstGeom>
          <a:noFill/>
        </p:spPr>
        <p:txBody>
          <a:bodyPr wrap="square" rtlCol="0">
            <a:spAutoFit/>
          </a:bodyPr>
          <a:lstStyle/>
          <a:p>
            <a:pPr algn="ctr"/>
            <a:r>
              <a:rPr lang="en-US" sz="3200" dirty="0"/>
              <a:t>But these signatures are very rare in this cancer type</a:t>
            </a:r>
          </a:p>
        </p:txBody>
      </p:sp>
      <p:sp>
        <p:nvSpPr>
          <p:cNvPr id="9" name="Left Brace 8">
            <a:extLst>
              <a:ext uri="{FF2B5EF4-FFF2-40B4-BE49-F238E27FC236}">
                <a16:creationId xmlns:a16="http://schemas.microsoft.com/office/drawing/2014/main" id="{80C4A670-9F23-4AB8-A8B8-CC8A2A0E6FD3}"/>
              </a:ext>
            </a:extLst>
          </p:cNvPr>
          <p:cNvSpPr/>
          <p:nvPr/>
        </p:nvSpPr>
        <p:spPr>
          <a:xfrm>
            <a:off x="7924800" y="457200"/>
            <a:ext cx="426719" cy="914400"/>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316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a:p>
            <a:pPr marL="0" indent="0">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59</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228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 name="Rectangle 5">
            <a:extLst>
              <a:ext uri="{FF2B5EF4-FFF2-40B4-BE49-F238E27FC236}">
                <a16:creationId xmlns:a16="http://schemas.microsoft.com/office/drawing/2014/main" id="{0B2C1DB1-6119-4D47-81C0-51FA13B867D2}"/>
              </a:ext>
            </a:extLst>
          </p:cNvPr>
          <p:cNvSpPr/>
          <p:nvPr/>
        </p:nvSpPr>
        <p:spPr>
          <a:xfrm>
            <a:off x="76200" y="4267200"/>
            <a:ext cx="11506200" cy="228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276600"/>
            <a:ext cx="914400" cy="914400"/>
          </a:xfrm>
          <a:prstGeom prst="rect">
            <a:avLst/>
          </a:prstGeom>
        </p:spPr>
      </p:pic>
      <p:sp>
        <p:nvSpPr>
          <p:cNvPr id="8" name="Rectangle 7">
            <a:extLst>
              <a:ext uri="{FF2B5EF4-FFF2-40B4-BE49-F238E27FC236}">
                <a16:creationId xmlns:a16="http://schemas.microsoft.com/office/drawing/2014/main" id="{6446BCCA-CA33-4CB9-9151-7AFF164080CE}"/>
              </a:ext>
            </a:extLst>
          </p:cNvPr>
          <p:cNvSpPr/>
          <p:nvPr/>
        </p:nvSpPr>
        <p:spPr>
          <a:xfrm rot="19893608">
            <a:off x="4440703" y="1738299"/>
            <a:ext cx="3124200" cy="1200329"/>
          </a:xfrm>
          <a:prstGeom prst="rect">
            <a:avLst/>
          </a:prstGeom>
          <a:noFill/>
        </p:spPr>
        <p:txBody>
          <a:bodyPr wrap="square" lIns="91440" tIns="45720" rIns="91440" bIns="45720">
            <a:spAutoFit/>
          </a:bodyPr>
          <a:lstStyle/>
          <a:p>
            <a:pPr algn="ctr"/>
            <a:r>
              <a:rPr lang="en-US" sz="7200" b="1" cap="none" spc="0" dirty="0">
                <a:ln w="22225">
                  <a:solidFill>
                    <a:schemeClr val="accent2"/>
                  </a:solidFill>
                  <a:prstDash val="solid"/>
                </a:ln>
                <a:solidFill>
                  <a:schemeClr val="accent2">
                    <a:lumMod val="40000"/>
                    <a:lumOff val="60000"/>
                  </a:schemeClr>
                </a:solidFill>
                <a:effectLst/>
              </a:rPr>
              <a:t>Detour</a:t>
            </a:r>
          </a:p>
        </p:txBody>
      </p:sp>
    </p:spTree>
    <p:extLst>
      <p:ext uri="{BB962C8B-B14F-4D97-AF65-F5344CB8AC3E}">
        <p14:creationId xmlns:p14="http://schemas.microsoft.com/office/powerpoint/2010/main" val="8235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0zb336Y-KFTONMjacQ4RuHapXswdy_GBl9huZiWn417jO-_OnSoe8txSyndE5qN3uNACatVsjItyksuRnRohAxQg9uVBCBWkRevSmt76C1KSxeMIwL_34ZwFF50a1t3TZsqsgOdh1Zc"/>
          <p:cNvPicPr>
            <a:picLocks noChangeAspect="1" noChangeArrowheads="1"/>
          </p:cNvPicPr>
          <p:nvPr/>
        </p:nvPicPr>
        <p:blipFill rotWithShape="1">
          <a:blip r:embed="rId2">
            <a:extLst>
              <a:ext uri="{28A0092B-C50C-407E-A947-70E740481C1C}">
                <a14:useLocalDpi xmlns:a14="http://schemas.microsoft.com/office/drawing/2010/main" val="0"/>
              </a:ext>
            </a:extLst>
          </a:blip>
          <a:srcRect l="13768" t="29256" r="36408" b="22770"/>
          <a:stretch/>
        </p:blipFill>
        <p:spPr bwMode="auto">
          <a:xfrm>
            <a:off x="0" y="1441686"/>
            <a:ext cx="4088313" cy="32311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8kmcKNifZOEHaKeB3ec3UdR6l9ZYo-epqSPLvD-s8hGIFSwP8zBA9-aW26cI9SfM8aWni7sEBCRV6OLxbdpdocpsxmFl7y5QXogDjUu4N7bHCKCPjEKbHXEX94QbeSSpouXSOTJvn8U"/>
          <p:cNvPicPr>
            <a:picLocks noChangeAspect="1" noChangeArrowheads="1"/>
          </p:cNvPicPr>
          <p:nvPr/>
        </p:nvPicPr>
        <p:blipFill rotWithShape="1">
          <a:blip r:embed="rId3">
            <a:extLst>
              <a:ext uri="{28A0092B-C50C-407E-A947-70E740481C1C}">
                <a14:useLocalDpi xmlns:a14="http://schemas.microsoft.com/office/drawing/2010/main" val="0"/>
              </a:ext>
            </a:extLst>
          </a:blip>
          <a:srcRect l="15748" t="16541" r="34601" b="15107"/>
          <a:stretch/>
        </p:blipFill>
        <p:spPr bwMode="auto">
          <a:xfrm>
            <a:off x="6184046" y="914400"/>
            <a:ext cx="4438443" cy="33605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4.googleusercontent.com/kaGjiongTydgFwKdc4noP_kUHoA3yIInVzhb9EjTYlMyss00Szbv4Z6Kx-E5VVL1hVKz07G7a9KfN1W7q1fvgBR4MYxiCY-idRYzRUzZMpDlZjnspn58AKh0q7W6DdfTFUcdfXNH2q4"/>
          <p:cNvPicPr>
            <a:picLocks noChangeAspect="1" noChangeArrowheads="1"/>
          </p:cNvPicPr>
          <p:nvPr/>
        </p:nvPicPr>
        <p:blipFill rotWithShape="1">
          <a:blip r:embed="rId4">
            <a:extLst>
              <a:ext uri="{28A0092B-C50C-407E-A947-70E740481C1C}">
                <a14:useLocalDpi xmlns:a14="http://schemas.microsoft.com/office/drawing/2010/main" val="0"/>
              </a:ext>
            </a:extLst>
          </a:blip>
          <a:srcRect l="23275" t="42716" r="55052" b="30267"/>
          <a:stretch/>
        </p:blipFill>
        <p:spPr bwMode="auto">
          <a:xfrm>
            <a:off x="4099848" y="3140758"/>
            <a:ext cx="3985948" cy="2726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7005" y="1247433"/>
            <a:ext cx="906017" cy="523220"/>
          </a:xfrm>
          <a:prstGeom prst="rect">
            <a:avLst/>
          </a:prstGeom>
          <a:noFill/>
        </p:spPr>
        <p:txBody>
          <a:bodyPr wrap="none" rtlCol="0">
            <a:spAutoFit/>
          </a:bodyPr>
          <a:lstStyle/>
          <a:p>
            <a:r>
              <a:rPr lang="en-US" sz="2800" dirty="0"/>
              <a:t>India</a:t>
            </a:r>
          </a:p>
        </p:txBody>
      </p:sp>
      <p:sp>
        <p:nvSpPr>
          <p:cNvPr id="11" name="TextBox 10"/>
          <p:cNvSpPr txBox="1"/>
          <p:nvPr/>
        </p:nvSpPr>
        <p:spPr>
          <a:xfrm>
            <a:off x="617892" y="1044497"/>
            <a:ext cx="1462901" cy="523220"/>
          </a:xfrm>
          <a:prstGeom prst="rect">
            <a:avLst/>
          </a:prstGeom>
          <a:noFill/>
        </p:spPr>
        <p:txBody>
          <a:bodyPr wrap="none" rtlCol="0">
            <a:spAutoFit/>
          </a:bodyPr>
          <a:lstStyle/>
          <a:p>
            <a:r>
              <a:rPr lang="en-US" sz="2800" dirty="0"/>
              <a:t>Romania</a:t>
            </a:r>
          </a:p>
        </p:txBody>
      </p:sp>
      <p:sp>
        <p:nvSpPr>
          <p:cNvPr id="12" name="TextBox 11"/>
          <p:cNvSpPr txBox="1"/>
          <p:nvPr/>
        </p:nvSpPr>
        <p:spPr>
          <a:xfrm>
            <a:off x="4724400" y="2667000"/>
            <a:ext cx="973985" cy="523220"/>
          </a:xfrm>
          <a:prstGeom prst="rect">
            <a:avLst/>
          </a:prstGeom>
          <a:noFill/>
        </p:spPr>
        <p:txBody>
          <a:bodyPr wrap="none" rtlCol="0">
            <a:spAutoFit/>
          </a:bodyPr>
          <a:lstStyle/>
          <a:p>
            <a:r>
              <a:rPr lang="en-US" sz="2800" dirty="0"/>
              <a:t>Brazil</a:t>
            </a:r>
          </a:p>
        </p:txBody>
      </p:sp>
      <p:sp>
        <p:nvSpPr>
          <p:cNvPr id="3" name="Right Arrow 2"/>
          <p:cNvSpPr/>
          <p:nvPr/>
        </p:nvSpPr>
        <p:spPr>
          <a:xfrm>
            <a:off x="3657600" y="5181600"/>
            <a:ext cx="873339"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6</a:t>
            </a:fld>
            <a:endParaRPr lang="en-US"/>
          </a:p>
        </p:txBody>
      </p:sp>
      <p:sp>
        <p:nvSpPr>
          <p:cNvPr id="16" name="Title 1"/>
          <p:cNvSpPr>
            <a:spLocks noGrp="1"/>
          </p:cNvSpPr>
          <p:nvPr>
            <p:ph type="title"/>
          </p:nvPr>
        </p:nvSpPr>
        <p:spPr>
          <a:xfrm>
            <a:off x="457200" y="0"/>
            <a:ext cx="11125200" cy="990600"/>
          </a:xfrm>
        </p:spPr>
        <p:txBody>
          <a:bodyPr>
            <a:normAutofit/>
          </a:bodyPr>
          <a:lstStyle/>
          <a:p>
            <a:pPr algn="l"/>
            <a:r>
              <a:rPr lang="en-US" sz="3600" dirty="0"/>
              <a:t>Not just Chinese herbal medicine</a:t>
            </a:r>
          </a:p>
        </p:txBody>
      </p:sp>
      <p:sp>
        <p:nvSpPr>
          <p:cNvPr id="2" name="TextBox 1"/>
          <p:cNvSpPr txBox="1"/>
          <p:nvPr/>
        </p:nvSpPr>
        <p:spPr>
          <a:xfrm>
            <a:off x="7467600" y="5029200"/>
            <a:ext cx="3886200" cy="523220"/>
          </a:xfrm>
          <a:prstGeom prst="rect">
            <a:avLst/>
          </a:prstGeom>
          <a:noFill/>
        </p:spPr>
        <p:txBody>
          <a:bodyPr wrap="square" rtlCol="0">
            <a:spAutoFit/>
          </a:bodyPr>
          <a:lstStyle/>
          <a:p>
            <a:r>
              <a:rPr lang="en-US" sz="2800" i="1" dirty="0"/>
              <a:t>Aristolochia </a:t>
            </a:r>
            <a:r>
              <a:rPr lang="en-US" sz="2800" i="1" dirty="0" err="1"/>
              <a:t>cymbifera</a:t>
            </a:r>
            <a:endParaRPr lang="en-US" sz="2800" i="1" dirty="0"/>
          </a:p>
        </p:txBody>
      </p:sp>
      <p:sp>
        <p:nvSpPr>
          <p:cNvPr id="14" name="TextBox 13"/>
          <p:cNvSpPr txBox="1"/>
          <p:nvPr/>
        </p:nvSpPr>
        <p:spPr>
          <a:xfrm>
            <a:off x="8458200" y="2057400"/>
            <a:ext cx="3429000" cy="523220"/>
          </a:xfrm>
          <a:prstGeom prst="rect">
            <a:avLst/>
          </a:prstGeom>
          <a:solidFill>
            <a:schemeClr val="bg1"/>
          </a:solidFill>
        </p:spPr>
        <p:txBody>
          <a:bodyPr wrap="square" rtlCol="0">
            <a:spAutoFit/>
          </a:bodyPr>
          <a:lstStyle/>
          <a:p>
            <a:r>
              <a:rPr lang="en-US" sz="2800" i="1" dirty="0"/>
              <a:t>Aristolochia indica</a:t>
            </a:r>
          </a:p>
        </p:txBody>
      </p:sp>
      <p:sp>
        <p:nvSpPr>
          <p:cNvPr id="13" name="Right Arrow 12"/>
          <p:cNvSpPr/>
          <p:nvPr/>
        </p:nvSpPr>
        <p:spPr>
          <a:xfrm flipH="1">
            <a:off x="10296080" y="1774121"/>
            <a:ext cx="1482939" cy="3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4648200"/>
            <a:ext cx="3581400" cy="523220"/>
          </a:xfrm>
          <a:prstGeom prst="rect">
            <a:avLst/>
          </a:prstGeom>
          <a:noFill/>
        </p:spPr>
        <p:txBody>
          <a:bodyPr wrap="square" rtlCol="0">
            <a:spAutoFit/>
          </a:bodyPr>
          <a:lstStyle/>
          <a:p>
            <a:r>
              <a:rPr lang="en-US" sz="2800" i="1" dirty="0"/>
              <a:t>Aristolochia </a:t>
            </a:r>
            <a:r>
              <a:rPr lang="en-US" sz="2800" i="1" dirty="0" err="1"/>
              <a:t>clematitis</a:t>
            </a:r>
            <a:endParaRPr lang="en-US" sz="2800" i="1" dirty="0"/>
          </a:p>
        </p:txBody>
      </p:sp>
      <p:sp>
        <p:nvSpPr>
          <p:cNvPr id="6" name="TextBox 5"/>
          <p:cNvSpPr txBox="1"/>
          <p:nvPr/>
        </p:nvSpPr>
        <p:spPr>
          <a:xfrm>
            <a:off x="228600" y="5105400"/>
            <a:ext cx="3352800" cy="646331"/>
          </a:xfrm>
          <a:prstGeom prst="rect">
            <a:avLst/>
          </a:prstGeom>
          <a:noFill/>
        </p:spPr>
        <p:txBody>
          <a:bodyPr wrap="square" rtlCol="0">
            <a:spAutoFit/>
          </a:bodyPr>
          <a:lstStyle/>
          <a:p>
            <a:r>
              <a:rPr lang="en-US" dirty="0"/>
              <a:t>Combats cancer, ulcers, prevents hair loss and hemorrhoids</a:t>
            </a:r>
          </a:p>
        </p:txBody>
      </p:sp>
    </p:spTree>
    <p:extLst>
      <p:ext uri="{BB962C8B-B14F-4D97-AF65-F5344CB8AC3E}">
        <p14:creationId xmlns:p14="http://schemas.microsoft.com/office/powerpoint/2010/main" val="2356418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3250590" y="463912"/>
            <a:ext cx="7915289" cy="455618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3244109" y="5771906"/>
            <a:ext cx="7915289" cy="622182"/>
          </a:xfrm>
          <a:prstGeom prst="rect">
            <a:avLst/>
          </a:prstGeom>
        </p:spPr>
      </p:pic>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60</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3124200" y="1524000"/>
            <a:ext cx="82296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29817E3-5601-4CCC-8B18-A86D253E5AEF}"/>
              </a:ext>
            </a:extLst>
          </p:cNvPr>
          <p:cNvGrpSpPr/>
          <p:nvPr/>
        </p:nvGrpSpPr>
        <p:grpSpPr>
          <a:xfrm>
            <a:off x="1143000" y="1447800"/>
            <a:ext cx="9653393" cy="4154507"/>
            <a:chOff x="1143000" y="1447800"/>
            <a:chExt cx="9653393" cy="4154507"/>
          </a:xfrm>
        </p:grpSpPr>
        <p:sp>
          <p:nvSpPr>
            <p:cNvPr id="9" name="TextBox 8">
              <a:extLst>
                <a:ext uri="{FF2B5EF4-FFF2-40B4-BE49-F238E27FC236}">
                  <a16:creationId xmlns:a16="http://schemas.microsoft.com/office/drawing/2014/main" id="{972C0720-0E4C-4C12-9174-C62E1DADA96A}"/>
                </a:ext>
              </a:extLst>
            </p:cNvPr>
            <p:cNvSpPr txBox="1"/>
            <p:nvPr/>
          </p:nvSpPr>
          <p:spPr>
            <a:xfrm>
              <a:off x="1143000" y="4648200"/>
              <a:ext cx="9370194" cy="954107"/>
            </a:xfrm>
            <a:prstGeom prst="rect">
              <a:avLst/>
            </a:prstGeom>
            <a:noFill/>
          </p:spPr>
          <p:txBody>
            <a:bodyPr wrap="none" rtlCol="0">
              <a:spAutoFit/>
            </a:bodyPr>
            <a:lstStyle/>
            <a:p>
              <a:r>
                <a:rPr lang="en-US" sz="2800" dirty="0"/>
                <a:t>Example, motivated by our study of AA exposure in liver cancer</a:t>
              </a:r>
            </a:p>
            <a:p>
              <a:r>
                <a:rPr lang="en-US" sz="2800" dirty="0"/>
                <a:t>Was this tumour exposed to AA?</a:t>
              </a:r>
            </a:p>
          </p:txBody>
        </p:sp>
        <p:grpSp>
          <p:nvGrpSpPr>
            <p:cNvPr id="10" name="Group 9">
              <a:extLst>
                <a:ext uri="{FF2B5EF4-FFF2-40B4-BE49-F238E27FC236}">
                  <a16:creationId xmlns:a16="http://schemas.microsoft.com/office/drawing/2014/main" id="{B20DC8D9-E93A-4A1E-B673-60290A116A41}"/>
                </a:ext>
              </a:extLst>
            </p:cNvPr>
            <p:cNvGrpSpPr/>
            <p:nvPr/>
          </p:nvGrpSpPr>
          <p:grpSpPr>
            <a:xfrm>
              <a:off x="3124200" y="1447800"/>
              <a:ext cx="7672193" cy="2719201"/>
              <a:chOff x="4408579" y="1066800"/>
              <a:chExt cx="5562340" cy="1971421"/>
            </a:xfrm>
          </p:grpSpPr>
          <p:grpSp>
            <p:nvGrpSpPr>
              <p:cNvPr id="11" name="Group 10">
                <a:extLst>
                  <a:ext uri="{FF2B5EF4-FFF2-40B4-BE49-F238E27FC236}">
                    <a16:creationId xmlns:a16="http://schemas.microsoft.com/office/drawing/2014/main" id="{16B53FAA-011B-4C91-A350-B4194B0438D3}"/>
                  </a:ext>
                </a:extLst>
              </p:cNvPr>
              <p:cNvGrpSpPr/>
              <p:nvPr/>
            </p:nvGrpSpPr>
            <p:grpSpPr>
              <a:xfrm>
                <a:off x="4408579" y="1674495"/>
                <a:ext cx="5562340" cy="1363726"/>
                <a:chOff x="3457575" y="1903095"/>
                <a:chExt cx="5562340" cy="1363726"/>
              </a:xfrm>
            </p:grpSpPr>
            <p:pic>
              <p:nvPicPr>
                <p:cNvPr id="15" name="Picture 14">
                  <a:extLst>
                    <a:ext uri="{FF2B5EF4-FFF2-40B4-BE49-F238E27FC236}">
                      <a16:creationId xmlns:a16="http://schemas.microsoft.com/office/drawing/2014/main" id="{072901B4-7E06-44F8-BA35-C0920B2BBA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35" r="49738" b="69676"/>
                <a:stretch/>
              </p:blipFill>
              <p:spPr>
                <a:xfrm>
                  <a:off x="3789045" y="2787015"/>
                  <a:ext cx="5230870" cy="479806"/>
                </a:xfrm>
                <a:prstGeom prst="rect">
                  <a:avLst/>
                </a:prstGeom>
              </p:spPr>
            </p:pic>
            <p:sp>
              <p:nvSpPr>
                <p:cNvPr id="16" name="TextBox 15">
                  <a:extLst>
                    <a:ext uri="{FF2B5EF4-FFF2-40B4-BE49-F238E27FC236}">
                      <a16:creationId xmlns:a16="http://schemas.microsoft.com/office/drawing/2014/main" id="{68B3F961-F401-49FB-A7F1-F6607BDDA424}"/>
                    </a:ext>
                  </a:extLst>
                </p:cNvPr>
                <p:cNvSpPr txBox="1"/>
                <p:nvPr/>
              </p:nvSpPr>
              <p:spPr>
                <a:xfrm>
                  <a:off x="3457575" y="1903095"/>
                  <a:ext cx="2930931" cy="400110"/>
                </a:xfrm>
                <a:prstGeom prst="rect">
                  <a:avLst/>
                </a:prstGeom>
                <a:solidFill>
                  <a:schemeClr val="bg1"/>
                </a:solidFill>
              </p:spPr>
              <p:txBody>
                <a:bodyPr wrap="none" rtlCol="0">
                  <a:spAutoFit/>
                </a:bodyPr>
                <a:lstStyle/>
                <a:p>
                  <a:r>
                    <a:rPr lang="en-US" sz="2000" dirty="0"/>
                    <a:t>Is</a:t>
                  </a:r>
                  <a:r>
                    <a:rPr lang="en-US" dirty="0"/>
                    <a:t> the AA signature </a:t>
                  </a:r>
                  <a:r>
                    <a:rPr lang="en-US" sz="2000" dirty="0"/>
                    <a:t>present?</a:t>
                  </a:r>
                  <a:endParaRPr lang="en-US" dirty="0"/>
                </a:p>
              </p:txBody>
            </p:sp>
          </p:grpSp>
          <p:grpSp>
            <p:nvGrpSpPr>
              <p:cNvPr id="12" name="Group 11">
                <a:extLst>
                  <a:ext uri="{FF2B5EF4-FFF2-40B4-BE49-F238E27FC236}">
                    <a16:creationId xmlns:a16="http://schemas.microsoft.com/office/drawing/2014/main" id="{33084E4C-FA67-4644-9A8B-FCCE81CE692E}"/>
                  </a:ext>
                </a:extLst>
              </p:cNvPr>
              <p:cNvGrpSpPr/>
              <p:nvPr/>
            </p:nvGrpSpPr>
            <p:grpSpPr>
              <a:xfrm>
                <a:off x="7336564" y="1066800"/>
                <a:ext cx="609600" cy="1295400"/>
                <a:chOff x="7336564" y="1066800"/>
                <a:chExt cx="609600" cy="1295400"/>
              </a:xfrm>
            </p:grpSpPr>
            <p:sp>
              <p:nvSpPr>
                <p:cNvPr id="13" name="Down Arrow 7">
                  <a:extLst>
                    <a:ext uri="{FF2B5EF4-FFF2-40B4-BE49-F238E27FC236}">
                      <a16:creationId xmlns:a16="http://schemas.microsoft.com/office/drawing/2014/main" id="{0437288F-66A1-4048-9488-3AB1A6C33793}"/>
                    </a:ext>
                  </a:extLst>
                </p:cNvPr>
                <p:cNvSpPr/>
                <p:nvPr/>
              </p:nvSpPr>
              <p:spPr>
                <a:xfrm flipV="1">
                  <a:off x="7336564" y="1066800"/>
                  <a:ext cx="60960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F893F4-2D6F-4076-B542-84A9CA490717}"/>
                    </a:ext>
                  </a:extLst>
                </p:cNvPr>
                <p:cNvSpPr/>
                <p:nvPr/>
              </p:nvSpPr>
              <p:spPr>
                <a:xfrm>
                  <a:off x="7391809" y="1398270"/>
                  <a:ext cx="50526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grpSp>
        </p:grpSp>
      </p:grpSp>
    </p:spTree>
    <p:extLst>
      <p:ext uri="{BB962C8B-B14F-4D97-AF65-F5344CB8AC3E}">
        <p14:creationId xmlns:p14="http://schemas.microsoft.com/office/powerpoint/2010/main" val="3275552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61</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3" name="Rectangle 2">
            <a:extLst>
              <a:ext uri="{FF2B5EF4-FFF2-40B4-BE49-F238E27FC236}">
                <a16:creationId xmlns:a16="http://schemas.microsoft.com/office/drawing/2014/main" id="{84E269F7-001A-47FF-A5A2-DE373BDD58BA}"/>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9" name="Rectangle 8">
            <a:extLst>
              <a:ext uri="{FF2B5EF4-FFF2-40B4-BE49-F238E27FC236}">
                <a16:creationId xmlns:a16="http://schemas.microsoft.com/office/drawing/2014/main" id="{C8BEB031-73A6-4359-AF6F-4A5357418567}"/>
              </a:ext>
            </a:extLst>
          </p:cNvPr>
          <p:cNvSpPr/>
          <p:nvPr/>
        </p:nvSpPr>
        <p:spPr>
          <a:xfrm>
            <a:off x="3124200" y="1600200"/>
            <a:ext cx="4114800"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85316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62</a:t>
            </a:fld>
            <a:endParaRPr lang="en-US"/>
          </a:p>
        </p:txBody>
      </p:sp>
      <p:sp>
        <p:nvSpPr>
          <p:cNvPr id="8" name="Rectangle 7">
            <a:extLst>
              <a:ext uri="{FF2B5EF4-FFF2-40B4-BE49-F238E27FC236}">
                <a16:creationId xmlns:a16="http://schemas.microsoft.com/office/drawing/2014/main" id="{CA4EDFC0-6B6E-4098-A3D5-CE7C402604B9}"/>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D40FB1A5-0D8E-43E6-977E-659A2B0385BF}"/>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A75C9CC1-2E35-4F4C-A0FE-EB33189EEAEB}"/>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2" name="Rectangle 11">
            <a:extLst>
              <a:ext uri="{FF2B5EF4-FFF2-40B4-BE49-F238E27FC236}">
                <a16:creationId xmlns:a16="http://schemas.microsoft.com/office/drawing/2014/main" id="{454F26F0-36FF-4A6E-94C2-52546A7D6D23}"/>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2568609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3" name="TextBox 2"/>
          <p:cNvSpPr txBox="1"/>
          <p:nvPr/>
        </p:nvSpPr>
        <p:spPr>
          <a:xfrm>
            <a:off x="304801" y="2141884"/>
            <a:ext cx="2789053" cy="4011355"/>
          </a:xfrm>
          <a:prstGeom prst="rect">
            <a:avLst/>
          </a:prstGeom>
          <a:noFill/>
        </p:spPr>
        <p:txBody>
          <a:bodyPr wrap="square" rtlCol="0">
            <a:spAutoFit/>
          </a:bodyPr>
          <a:lstStyle/>
          <a:p>
            <a:r>
              <a:rPr lang="en-US" sz="3600" dirty="0"/>
              <a:t>Likelihood ratio test </a:t>
            </a:r>
          </a:p>
          <a:p>
            <a:r>
              <a:rPr lang="en-US" sz="3600" dirty="0"/>
              <a:t>p &lt; 10</a:t>
            </a:r>
            <a:r>
              <a:rPr lang="en-US" sz="4400" baseline="30000" dirty="0"/>
              <a:t>-9</a:t>
            </a:r>
          </a:p>
          <a:p>
            <a:endParaRPr lang="en-US" sz="4400" baseline="30000" dirty="0"/>
          </a:p>
          <a:p>
            <a:r>
              <a:rPr lang="en-US" sz="4400" baseline="30000" dirty="0"/>
              <a:t>Note that we have added a statistical concept</a:t>
            </a:r>
            <a:r>
              <a:rPr lang="en-US" sz="3600" baseline="30000" dirty="0"/>
              <a:t> </a:t>
            </a:r>
            <a:endParaRPr lang="en-US" sz="4400" baseline="30000" dirty="0"/>
          </a:p>
        </p:txBody>
      </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63</a:t>
            </a:fld>
            <a:endParaRPr lang="en-US"/>
          </a:p>
        </p:txBody>
      </p:sp>
      <p:sp>
        <p:nvSpPr>
          <p:cNvPr id="8" name="Rectangle 7">
            <a:extLst>
              <a:ext uri="{FF2B5EF4-FFF2-40B4-BE49-F238E27FC236}">
                <a16:creationId xmlns:a16="http://schemas.microsoft.com/office/drawing/2014/main" id="{7A311670-C629-475E-8E97-E2FAA08681C0}"/>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0D22C0A2-42DF-462A-A5C1-0A064A9DEAD4}"/>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E733262B-687E-4A1F-9738-DC41014EA331}"/>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1" name="Rectangle 10">
            <a:extLst>
              <a:ext uri="{FF2B5EF4-FFF2-40B4-BE49-F238E27FC236}">
                <a16:creationId xmlns:a16="http://schemas.microsoft.com/office/drawing/2014/main" id="{5524A391-205E-41FF-AB5C-23A1F294ED7A}"/>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3312271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BD7AE-7C06-4682-BEF2-E277D5D85285}"/>
              </a:ext>
            </a:extLst>
          </p:cNvPr>
          <p:cNvSpPr>
            <a:spLocks noGrp="1"/>
          </p:cNvSpPr>
          <p:nvPr>
            <p:ph type="title"/>
          </p:nvPr>
        </p:nvSpPr>
        <p:spPr>
          <a:xfrm>
            <a:off x="609600" y="1066800"/>
            <a:ext cx="10972800" cy="3657600"/>
          </a:xfrm>
        </p:spPr>
        <p:txBody>
          <a:bodyPr/>
          <a:lstStyle/>
          <a:p>
            <a:r>
              <a:rPr lang="en-US" sz="4000" dirty="0"/>
              <a:t>We reject the null hypothesis that the reconstruction of the spectrum without the AA signature is as good as the reconstruction with the AA signature</a:t>
            </a:r>
          </a:p>
        </p:txBody>
      </p:sp>
      <p:sp>
        <p:nvSpPr>
          <p:cNvPr id="2" name="Slide Number Placeholder 1">
            <a:extLst>
              <a:ext uri="{FF2B5EF4-FFF2-40B4-BE49-F238E27FC236}">
                <a16:creationId xmlns:a16="http://schemas.microsoft.com/office/drawing/2014/main" id="{09EE7295-0952-4D2F-90E9-DC3D5F17F420}"/>
              </a:ext>
            </a:extLst>
          </p:cNvPr>
          <p:cNvSpPr>
            <a:spLocks noGrp="1"/>
          </p:cNvSpPr>
          <p:nvPr>
            <p:ph type="sldNum" sz="quarter" idx="12"/>
          </p:nvPr>
        </p:nvSpPr>
        <p:spPr/>
        <p:txBody>
          <a:bodyPr/>
          <a:lstStyle/>
          <a:p>
            <a:pPr>
              <a:defRPr/>
            </a:pPr>
            <a:fld id="{5B7F0F32-E763-409B-A0CB-46F9931D5A6C}" type="slidenum">
              <a:rPr lang="en-US" smtClean="0"/>
              <a:pPr>
                <a:defRPr/>
              </a:pPr>
              <a:t>64</a:t>
            </a:fld>
            <a:endParaRPr lang="en-US"/>
          </a:p>
        </p:txBody>
      </p:sp>
    </p:spTree>
    <p:extLst>
      <p:ext uri="{BB962C8B-B14F-4D97-AF65-F5344CB8AC3E}">
        <p14:creationId xmlns:p14="http://schemas.microsoft.com/office/powerpoint/2010/main" val="3512051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1143000"/>
            <a:ext cx="10972800" cy="4297362"/>
          </a:xfrm>
        </p:spPr>
        <p:txBody>
          <a:bodyPr/>
          <a:lstStyle/>
          <a:p>
            <a:r>
              <a:rPr lang="en-SG" dirty="0"/>
              <a:t>Can extend the signature presence test to sets of signatures</a:t>
            </a:r>
            <a:br>
              <a:rPr lang="en-SG" dirty="0"/>
            </a:br>
            <a:br>
              <a:rPr lang="en-SG" dirty="0"/>
            </a:br>
            <a:r>
              <a:rPr lang="en-SG" dirty="0"/>
              <a:t>“Is this </a:t>
            </a:r>
            <a:r>
              <a:rPr lang="en-SG" b="1" i="1" dirty="0"/>
              <a:t>set</a:t>
            </a:r>
            <a:r>
              <a:rPr lang="en-SG" dirty="0"/>
              <a:t> of signatures needed to plausibly account for this spectrum?”</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65</a:t>
            </a:fld>
            <a:endParaRPr lang="en-US"/>
          </a:p>
        </p:txBody>
      </p:sp>
    </p:spTree>
    <p:extLst>
      <p:ext uri="{BB962C8B-B14F-4D97-AF65-F5344CB8AC3E}">
        <p14:creationId xmlns:p14="http://schemas.microsoft.com/office/powerpoint/2010/main" val="1321326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1676400"/>
            <a:ext cx="10972800" cy="3657600"/>
          </a:xfrm>
        </p:spPr>
        <p:txBody>
          <a:bodyPr/>
          <a:lstStyle/>
          <a:p>
            <a:r>
              <a:rPr lang="en-SG" dirty="0"/>
              <a:t>This means we can find all subsets of signatures that </a:t>
            </a:r>
            <a:r>
              <a:rPr lang="en-SG" b="1" dirty="0"/>
              <a:t>can</a:t>
            </a:r>
            <a:r>
              <a:rPr lang="en-SG" dirty="0"/>
              <a:t> plausibly account for a spectrum  (usually more than one such subset)</a:t>
            </a:r>
            <a:br>
              <a:rPr lang="en-SG" dirty="0"/>
            </a:br>
            <a:endParaRPr lang="en-SG" dirty="0"/>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66</a:t>
            </a:fld>
            <a:endParaRPr lang="en-US"/>
          </a:p>
        </p:txBody>
      </p:sp>
    </p:spTree>
    <p:extLst>
      <p:ext uri="{BB962C8B-B14F-4D97-AF65-F5344CB8AC3E}">
        <p14:creationId xmlns:p14="http://schemas.microsoft.com/office/powerpoint/2010/main" val="3812028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1219200" y="1828800"/>
            <a:ext cx="9448800" cy="2087562"/>
          </a:xfrm>
        </p:spPr>
        <p:txBody>
          <a:bodyPr/>
          <a:lstStyle/>
          <a:p>
            <a:r>
              <a:rPr lang="en-SG" dirty="0"/>
              <a:t>We can then search among subsets of signatures that can plausibly explain the spectrum to find the “best” subset</a:t>
            </a:r>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67</a:t>
            </a:fld>
            <a:endParaRPr lang="en-US"/>
          </a:p>
        </p:txBody>
      </p:sp>
    </p:spTree>
    <p:extLst>
      <p:ext uri="{BB962C8B-B14F-4D97-AF65-F5344CB8AC3E}">
        <p14:creationId xmlns:p14="http://schemas.microsoft.com/office/powerpoint/2010/main" val="2384678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400" b="1" dirty="0"/>
              <a:t>“Extraction” / Discovery </a:t>
            </a:r>
            <a:r>
              <a:rPr lang="en-US" sz="2400" dirty="0"/>
              <a:t>Given a large number of spectra, what mutational signatures are present?  (I.e. mutational signatures are latent variables to be discovered.) And how many mutations are caused by each extracted signature in each spectrum? (</a:t>
            </a:r>
            <a:r>
              <a:rPr lang="en-US" sz="2400" b="1" dirty="0"/>
              <a:t>“Attribution”</a:t>
            </a:r>
            <a:r>
              <a:rPr lang="en-US" sz="2400" dirty="0"/>
              <a:t>)</a:t>
            </a:r>
          </a:p>
          <a:p>
            <a:r>
              <a:rPr lang="en-US" sz="2400" b="1" dirty="0"/>
              <a:t>“Attribution only” </a:t>
            </a:r>
            <a:r>
              <a:rPr lang="en-US" sz="2400" dirty="0"/>
              <a:t>Given </a:t>
            </a:r>
            <a:r>
              <a:rPr lang="en-US" sz="2400" b="1" dirty="0">
                <a:solidFill>
                  <a:srgbClr val="FF0000"/>
                </a:solidFill>
              </a:rPr>
              <a:t>known</a:t>
            </a:r>
            <a:r>
              <a:rPr lang="en-US" sz="2400" dirty="0"/>
              <a:t> mutational signatures and one or more spectra, how many mutations in each spectrum were caused by each signature?</a:t>
            </a:r>
          </a:p>
          <a:p>
            <a:r>
              <a:rPr lang="en-US" sz="2400" dirty="0"/>
              <a:t> </a:t>
            </a:r>
            <a:r>
              <a:rPr lang="en-US" sz="2400" b="1" dirty="0"/>
              <a:t>“Signature presence test” </a:t>
            </a:r>
            <a:r>
              <a:rPr lang="en-US" sz="2400" dirty="0"/>
              <a:t>Given known mutational signatures, what is the evidence that a signature of interest is present in a spectrum?</a:t>
            </a:r>
          </a:p>
          <a:p>
            <a:r>
              <a:rPr lang="en-US" sz="2400" b="1" dirty="0"/>
              <a:t>“Novel signature test” </a:t>
            </a:r>
            <a:r>
              <a:rPr lang="en-US" sz="2400" dirty="0"/>
              <a:t>Is a spectrum adequately explained by known signatures? I.e., does my spectrum, or a group of related spectra contain a novel signature?</a:t>
            </a:r>
          </a:p>
          <a:p>
            <a:pPr marL="0" indent="0">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68</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1524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2C1DB1-6119-4D47-81C0-51FA13B867D2}"/>
              </a:ext>
            </a:extLst>
          </p:cNvPr>
          <p:cNvSpPr/>
          <p:nvPr/>
        </p:nvSpPr>
        <p:spPr>
          <a:xfrm>
            <a:off x="76200" y="3581400"/>
            <a:ext cx="11506200" cy="2971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38400"/>
            <a:ext cx="914400" cy="914400"/>
          </a:xfrm>
          <a:prstGeom prst="rect">
            <a:avLst/>
          </a:prstGeom>
        </p:spPr>
      </p:pic>
    </p:spTree>
    <p:extLst>
      <p:ext uri="{BB962C8B-B14F-4D97-AF65-F5344CB8AC3E}">
        <p14:creationId xmlns:p14="http://schemas.microsoft.com/office/powerpoint/2010/main" val="630067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6CD-7499-4AF1-9F98-059679CDF29B}"/>
              </a:ext>
            </a:extLst>
          </p:cNvPr>
          <p:cNvSpPr>
            <a:spLocks noGrp="1"/>
          </p:cNvSpPr>
          <p:nvPr>
            <p:ph type="title"/>
          </p:nvPr>
        </p:nvSpPr>
        <p:spPr>
          <a:xfrm>
            <a:off x="609600" y="274638"/>
            <a:ext cx="3505200" cy="5135562"/>
          </a:xfrm>
        </p:spPr>
        <p:txBody>
          <a:bodyPr/>
          <a:lstStyle/>
          <a:p>
            <a:r>
              <a:rPr lang="en-US" sz="3600" dirty="0"/>
              <a:t>Considering only mutations found in lung cancer (squamous)</a:t>
            </a:r>
            <a:br>
              <a:rPr lang="en-US" sz="3600" dirty="0"/>
            </a:br>
            <a:br>
              <a:rPr lang="en-US" sz="3600" dirty="0"/>
            </a:br>
            <a:r>
              <a:rPr lang="en-US" sz="3600" dirty="0"/>
              <a:t>Much better</a:t>
            </a:r>
          </a:p>
        </p:txBody>
      </p:sp>
      <p:sp>
        <p:nvSpPr>
          <p:cNvPr id="3" name="Slide Number Placeholder 2">
            <a:extLst>
              <a:ext uri="{FF2B5EF4-FFF2-40B4-BE49-F238E27FC236}">
                <a16:creationId xmlns:a16="http://schemas.microsoft.com/office/drawing/2014/main" id="{63DE45E0-65FD-48D0-B036-069C15F5B71D}"/>
              </a:ext>
            </a:extLst>
          </p:cNvPr>
          <p:cNvSpPr>
            <a:spLocks noGrp="1"/>
          </p:cNvSpPr>
          <p:nvPr>
            <p:ph type="sldNum" sz="quarter" idx="12"/>
          </p:nvPr>
        </p:nvSpPr>
        <p:spPr/>
        <p:txBody>
          <a:bodyPr/>
          <a:lstStyle/>
          <a:p>
            <a:pPr>
              <a:defRPr/>
            </a:pPr>
            <a:fld id="{47EB465D-2B07-4782-9D38-CDF7B0E66DA7}" type="slidenum">
              <a:rPr lang="en-US" smtClean="0"/>
              <a:pPr>
                <a:defRPr/>
              </a:pPr>
              <a:t>69</a:t>
            </a:fld>
            <a:endParaRPr lang="en-US"/>
          </a:p>
        </p:txBody>
      </p:sp>
      <p:pic>
        <p:nvPicPr>
          <p:cNvPr id="5" name="Picture 4">
            <a:extLst>
              <a:ext uri="{FF2B5EF4-FFF2-40B4-BE49-F238E27FC236}">
                <a16:creationId xmlns:a16="http://schemas.microsoft.com/office/drawing/2014/main" id="{1716B84C-D054-4D09-9DA9-882123D2F75E}"/>
              </a:ext>
            </a:extLst>
          </p:cNvPr>
          <p:cNvPicPr>
            <a:picLocks noChangeAspect="1"/>
          </p:cNvPicPr>
          <p:nvPr/>
        </p:nvPicPr>
        <p:blipFill rotWithShape="1">
          <a:blip r:embed="rId2"/>
          <a:srcRect l="10062" t="31270" r="56015" b="6825"/>
          <a:stretch/>
        </p:blipFill>
        <p:spPr>
          <a:xfrm>
            <a:off x="6748975" y="76200"/>
            <a:ext cx="5366825" cy="6400800"/>
          </a:xfrm>
          <a:prstGeom prst="rect">
            <a:avLst/>
          </a:prstGeom>
        </p:spPr>
      </p:pic>
      <p:pic>
        <p:nvPicPr>
          <p:cNvPr id="6" name="Picture 5">
            <a:extLst>
              <a:ext uri="{FF2B5EF4-FFF2-40B4-BE49-F238E27FC236}">
                <a16:creationId xmlns:a16="http://schemas.microsoft.com/office/drawing/2014/main" id="{FED47586-3FA2-4F40-9AF0-1E2730B794AF}"/>
              </a:ext>
            </a:extLst>
          </p:cNvPr>
          <p:cNvPicPr>
            <a:picLocks noChangeAspect="1"/>
          </p:cNvPicPr>
          <p:nvPr/>
        </p:nvPicPr>
        <p:blipFill rotWithShape="1">
          <a:blip r:embed="rId2"/>
          <a:srcRect l="74690" t="31270" r="14521" b="31746"/>
          <a:stretch/>
        </p:blipFill>
        <p:spPr>
          <a:xfrm>
            <a:off x="5029200" y="1143000"/>
            <a:ext cx="1905001" cy="4267934"/>
          </a:xfrm>
          <a:prstGeom prst="rect">
            <a:avLst/>
          </a:prstGeom>
        </p:spPr>
      </p:pic>
      <p:sp>
        <p:nvSpPr>
          <p:cNvPr id="7" name="Rectangle 6">
            <a:extLst>
              <a:ext uri="{FF2B5EF4-FFF2-40B4-BE49-F238E27FC236}">
                <a16:creationId xmlns:a16="http://schemas.microsoft.com/office/drawing/2014/main" id="{C3252E99-2064-45F4-AFF6-5722F1625CB6}"/>
              </a:ext>
            </a:extLst>
          </p:cNvPr>
          <p:cNvSpPr/>
          <p:nvPr/>
        </p:nvSpPr>
        <p:spPr>
          <a:xfrm>
            <a:off x="5029200" y="1981200"/>
            <a:ext cx="1752600"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DD113B67-4C38-4D9D-86FE-CFAB2374E010}"/>
              </a:ext>
            </a:extLst>
          </p:cNvPr>
          <p:cNvSpPr/>
          <p:nvPr/>
        </p:nvSpPr>
        <p:spPr>
          <a:xfrm rot="18363276">
            <a:off x="3273243" y="4137697"/>
            <a:ext cx="209683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D5282F-2511-43A1-8234-F77DEFF57A2A}"/>
              </a:ext>
            </a:extLst>
          </p:cNvPr>
          <p:cNvSpPr txBox="1"/>
          <p:nvPr/>
        </p:nvSpPr>
        <p:spPr>
          <a:xfrm>
            <a:off x="1295400" y="5257800"/>
            <a:ext cx="4876800" cy="1077218"/>
          </a:xfrm>
          <a:prstGeom prst="rect">
            <a:avLst/>
          </a:prstGeom>
          <a:noFill/>
        </p:spPr>
        <p:txBody>
          <a:bodyPr wrap="square" rtlCol="0">
            <a:spAutoFit/>
          </a:bodyPr>
          <a:lstStyle/>
          <a:p>
            <a:pPr algn="ctr"/>
            <a:r>
              <a:rPr lang="en-US" sz="3200" dirty="0"/>
              <a:t>But these signatures are very rare in this cancer type</a:t>
            </a:r>
          </a:p>
        </p:txBody>
      </p:sp>
      <p:sp>
        <p:nvSpPr>
          <p:cNvPr id="9" name="Left Brace 8">
            <a:extLst>
              <a:ext uri="{FF2B5EF4-FFF2-40B4-BE49-F238E27FC236}">
                <a16:creationId xmlns:a16="http://schemas.microsoft.com/office/drawing/2014/main" id="{80C4A670-9F23-4AB8-A8B8-CC8A2A0E6FD3}"/>
              </a:ext>
            </a:extLst>
          </p:cNvPr>
          <p:cNvSpPr/>
          <p:nvPr/>
        </p:nvSpPr>
        <p:spPr>
          <a:xfrm>
            <a:off x="7924800" y="457200"/>
            <a:ext cx="426719" cy="914400"/>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238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84" y="240079"/>
            <a:ext cx="10515600" cy="705583"/>
          </a:xfrm>
        </p:spPr>
        <p:txBody>
          <a:bodyPr/>
          <a:lstStyle/>
          <a:p>
            <a:r>
              <a:rPr lang="en-US" dirty="0"/>
              <a:t>AA: well-known nephrotoxins</a:t>
            </a:r>
          </a:p>
        </p:txBody>
      </p:sp>
      <p:pic>
        <p:nvPicPr>
          <p:cNvPr id="3" name="Picture 2"/>
          <p:cNvPicPr>
            <a:picLocks noChangeAspect="1"/>
          </p:cNvPicPr>
          <p:nvPr/>
        </p:nvPicPr>
        <p:blipFill rotWithShape="1">
          <a:blip r:embed="rId2"/>
          <a:srcRect l="19679" t="23173" r="10962" b="7220"/>
          <a:stretch/>
        </p:blipFill>
        <p:spPr>
          <a:xfrm>
            <a:off x="609600" y="838200"/>
            <a:ext cx="9210213" cy="3651739"/>
          </a:xfrm>
          <a:prstGeom prst="rect">
            <a:avLst/>
          </a:prstGeom>
        </p:spPr>
      </p:pic>
      <p:sp>
        <p:nvSpPr>
          <p:cNvPr id="4" name="TextBox 3"/>
          <p:cNvSpPr txBox="1"/>
          <p:nvPr/>
        </p:nvSpPr>
        <p:spPr>
          <a:xfrm>
            <a:off x="7363773" y="3758625"/>
            <a:ext cx="1018227" cy="584775"/>
          </a:xfrm>
          <a:prstGeom prst="rect">
            <a:avLst/>
          </a:prstGeom>
          <a:noFill/>
        </p:spPr>
        <p:txBody>
          <a:bodyPr wrap="none" rtlCol="0">
            <a:spAutoFit/>
          </a:bodyPr>
          <a:lstStyle/>
          <a:p>
            <a:r>
              <a:rPr lang="en-US" sz="3200" dirty="0"/>
              <a:t>1891</a:t>
            </a:r>
          </a:p>
        </p:txBody>
      </p:sp>
      <p:sp>
        <p:nvSpPr>
          <p:cNvPr id="6" name="Oval 5"/>
          <p:cNvSpPr/>
          <p:nvPr/>
        </p:nvSpPr>
        <p:spPr>
          <a:xfrm>
            <a:off x="7086600" y="3733800"/>
            <a:ext cx="1458685" cy="6749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47EB465D-2B07-4782-9D38-CDF7B0E66DA7}" type="slidenum">
              <a:rPr lang="en-US" smtClean="0"/>
              <a:pPr>
                <a:defRPr/>
              </a:pPr>
              <a:t>7</a:t>
            </a:fld>
            <a:endParaRPr lang="en-US"/>
          </a:p>
        </p:txBody>
      </p:sp>
    </p:spTree>
    <p:extLst>
      <p:ext uri="{BB962C8B-B14F-4D97-AF65-F5344CB8AC3E}">
        <p14:creationId xmlns:p14="http://schemas.microsoft.com/office/powerpoint/2010/main" val="3900784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609600" y="274638"/>
            <a:ext cx="9220200" cy="1477962"/>
          </a:xfrm>
        </p:spPr>
        <p:txBody>
          <a:bodyPr/>
          <a:lstStyle/>
          <a:p>
            <a:pPr algn="l"/>
            <a:r>
              <a:rPr lang="en-SG" sz="4000" dirty="0"/>
              <a:t>A notion of the “best” subset among the subsets that can plausibly explain the spectrum</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E505673-69D1-466D-ADC3-A9C35585EE72}"/>
                  </a:ext>
                </a:extLst>
              </p:cNvPr>
              <p:cNvSpPr>
                <a:spLocks noGrp="1"/>
              </p:cNvSpPr>
              <p:nvPr>
                <p:ph idx="1"/>
              </p:nvPr>
            </p:nvSpPr>
            <p:spPr>
              <a:xfrm>
                <a:off x="609600" y="1981200"/>
                <a:ext cx="10972800" cy="4144964"/>
              </a:xfrm>
            </p:spPr>
            <p:txBody>
              <a:bodyPr/>
              <a:lstStyle/>
              <a:p>
                <a:r>
                  <a:rPr lang="en-US" dirty="0"/>
                  <a:t>“Maximum A Posteriori” – we maximize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𝑀</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e>
                        <m:r>
                          <a:rPr lang="en-US" i="1">
                            <a:latin typeface="Cambria Math" panose="02040503050406030204" pitchFamily="18" charset="0"/>
                          </a:rPr>
                          <m:t>𝑀</m:t>
                        </m:r>
                      </m:e>
                    </m:d>
                  </m:oMath>
                </a14:m>
                <a:r>
                  <a:rPr lang="en-US" dirty="0"/>
                  <a:t> is the likelihood of the attribution – the probability of the spectrum given the attribution, and for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𝑀</m:t>
                        </m:r>
                      </m:e>
                    </m:d>
                  </m:oMath>
                </a14:m>
                <a:r>
                  <a:rPr lang="en-US" dirty="0"/>
                  <a:t> we use the product of the probabilities that each signature is present or absent in the given cancer type</a:t>
                </a:r>
              </a:p>
            </p:txBody>
          </p:sp>
        </mc:Choice>
        <mc:Fallback>
          <p:sp>
            <p:nvSpPr>
              <p:cNvPr id="4" name="Content Placeholder 3">
                <a:extLst>
                  <a:ext uri="{FF2B5EF4-FFF2-40B4-BE49-F238E27FC236}">
                    <a16:creationId xmlns:a16="http://schemas.microsoft.com/office/drawing/2014/main" id="{6E505673-69D1-466D-ADC3-A9C35585EE72}"/>
                  </a:ext>
                </a:extLst>
              </p:cNvPr>
              <p:cNvSpPr>
                <a:spLocks noGrp="1" noRot="1" noChangeAspect="1" noMove="1" noResize="1" noEditPoints="1" noAdjustHandles="1" noChangeArrowheads="1" noChangeShapeType="1" noTextEdit="1"/>
              </p:cNvSpPr>
              <p:nvPr>
                <p:ph idx="1"/>
              </p:nvPr>
            </p:nvSpPr>
            <p:spPr>
              <a:xfrm>
                <a:off x="609600" y="1981200"/>
                <a:ext cx="10972800" cy="4144964"/>
              </a:xfrm>
              <a:blipFill>
                <a:blip r:embed="rId2"/>
                <a:stretch>
                  <a:fillRect l="-1278" t="-1765" r="-55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70</a:t>
            </a:fld>
            <a:endParaRPr lang="en-US"/>
          </a:p>
        </p:txBody>
      </p:sp>
    </p:spTree>
    <p:extLst>
      <p:ext uri="{BB962C8B-B14F-4D97-AF65-F5344CB8AC3E}">
        <p14:creationId xmlns:p14="http://schemas.microsoft.com/office/powerpoint/2010/main" val="4827064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7513A-EFE9-43DF-B476-1E031A176C10}"/>
              </a:ext>
            </a:extLst>
          </p:cNvPr>
          <p:cNvSpPr>
            <a:spLocks noGrp="1"/>
          </p:cNvSpPr>
          <p:nvPr>
            <p:ph type="title"/>
          </p:nvPr>
        </p:nvSpPr>
        <p:spPr>
          <a:xfrm>
            <a:off x="1739900" y="1166019"/>
            <a:ext cx="8420100" cy="4525962"/>
          </a:xfrm>
        </p:spPr>
        <p:txBody>
          <a:bodyPr/>
          <a:lstStyle/>
          <a:p>
            <a:r>
              <a:rPr lang="en-US" dirty="0"/>
              <a:t>Summary and next steps</a:t>
            </a:r>
          </a:p>
        </p:txBody>
      </p:sp>
      <p:sp>
        <p:nvSpPr>
          <p:cNvPr id="4" name="Slide Number Placeholder 3">
            <a:extLst>
              <a:ext uri="{FF2B5EF4-FFF2-40B4-BE49-F238E27FC236}">
                <a16:creationId xmlns:a16="http://schemas.microsoft.com/office/drawing/2014/main" id="{6CC19052-8474-4F74-B08A-73734EB01E76}"/>
              </a:ext>
            </a:extLst>
          </p:cNvPr>
          <p:cNvSpPr>
            <a:spLocks noGrp="1"/>
          </p:cNvSpPr>
          <p:nvPr>
            <p:ph type="sldNum" sz="quarter" idx="12"/>
          </p:nvPr>
        </p:nvSpPr>
        <p:spPr/>
        <p:txBody>
          <a:bodyPr/>
          <a:lstStyle/>
          <a:p>
            <a:pPr>
              <a:defRPr/>
            </a:pPr>
            <a:fld id="{FFFB4C55-9A55-45A0-A2A5-ECC3126D7CB8}" type="slidenum">
              <a:rPr lang="en-US" smtClean="0"/>
              <a:pPr>
                <a:defRPr/>
              </a:pPr>
              <a:t>71</a:t>
            </a:fld>
            <a:endParaRPr lang="en-US"/>
          </a:p>
        </p:txBody>
      </p:sp>
    </p:spTree>
    <p:extLst>
      <p:ext uri="{BB962C8B-B14F-4D97-AF65-F5344CB8AC3E}">
        <p14:creationId xmlns:p14="http://schemas.microsoft.com/office/powerpoint/2010/main" val="16056387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52600" y="3466070"/>
            <a:ext cx="9372600" cy="3293076"/>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1828800" y="1430434"/>
            <a:ext cx="9372600"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4038600" y="2514600"/>
            <a:ext cx="3961149" cy="584775"/>
          </a:xfrm>
          <a:prstGeom prst="rect">
            <a:avLst/>
          </a:prstGeom>
          <a:noFill/>
        </p:spPr>
        <p:txBody>
          <a:bodyPr wrap="none" rtlCol="0">
            <a:spAutoFit/>
          </a:bodyPr>
          <a:lstStyle/>
          <a:p>
            <a:pPr algn="ctr"/>
            <a:r>
              <a:rPr lang="en-US" sz="3200" b="1" dirty="0">
                <a:solidFill>
                  <a:srgbClr val="FF0000"/>
                </a:solidFill>
              </a:rPr>
              <a:t>Mutational Signatures</a:t>
            </a:r>
          </a:p>
        </p:txBody>
      </p:sp>
      <p:grpSp>
        <p:nvGrpSpPr>
          <p:cNvPr id="70" name="Group 69"/>
          <p:cNvGrpSpPr/>
          <p:nvPr/>
        </p:nvGrpSpPr>
        <p:grpSpPr>
          <a:xfrm>
            <a:off x="1761354" y="3132437"/>
            <a:ext cx="3124200" cy="1257295"/>
            <a:chOff x="2057400" y="2712308"/>
            <a:chExt cx="3124200" cy="1257295"/>
          </a:xfrm>
        </p:grpSpPr>
        <p:sp>
          <p:nvSpPr>
            <p:cNvPr id="71" name="TextBox 70"/>
            <p:cNvSpPr txBox="1"/>
            <p:nvPr/>
          </p:nvSpPr>
          <p:spPr>
            <a:xfrm>
              <a:off x="2057400" y="3138606"/>
              <a:ext cx="3124200" cy="830997"/>
            </a:xfrm>
            <a:prstGeom prst="rect">
              <a:avLst/>
            </a:prstGeom>
            <a:noFill/>
          </p:spPr>
          <p:txBody>
            <a:bodyPr wrap="square" rtlCol="0">
              <a:spAutoFit/>
            </a:bodyPr>
            <a:lstStyle/>
            <a:p>
              <a:pPr algn="ctr"/>
              <a:r>
                <a:rPr lang="en-US" sz="2400" dirty="0"/>
                <a:t>Molecular cancer epidemiology</a:t>
              </a:r>
            </a:p>
          </p:txBody>
        </p:sp>
        <p:cxnSp>
          <p:nvCxnSpPr>
            <p:cNvPr id="72" name="Straight Arrow Connector 71"/>
            <p:cNvCxnSpPr/>
            <p:nvPr/>
          </p:nvCxnSpPr>
          <p:spPr>
            <a:xfrm flipH="1">
              <a:off x="3962400" y="2712308"/>
              <a:ext cx="776416" cy="4271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4724400" y="4759064"/>
            <a:ext cx="3276600" cy="1200329"/>
          </a:xfrm>
          <a:prstGeom prst="rect">
            <a:avLst/>
          </a:prstGeom>
          <a:noFill/>
        </p:spPr>
        <p:txBody>
          <a:bodyPr wrap="square" rtlCol="0">
            <a:spAutoFit/>
          </a:bodyPr>
          <a:lstStyle/>
          <a:p>
            <a:pPr algn="ctr"/>
            <a:r>
              <a:rPr lang="en-US" sz="2400" dirty="0"/>
              <a:t>Cancer life histories and signature-associated  oncogenic pathways</a:t>
            </a:r>
          </a:p>
        </p:txBody>
      </p:sp>
      <p:grpSp>
        <p:nvGrpSpPr>
          <p:cNvPr id="76" name="Group 75"/>
          <p:cNvGrpSpPr/>
          <p:nvPr/>
        </p:nvGrpSpPr>
        <p:grpSpPr>
          <a:xfrm>
            <a:off x="1828800" y="4266620"/>
            <a:ext cx="3048000" cy="1323442"/>
            <a:chOff x="67446" y="3585862"/>
            <a:chExt cx="3048000" cy="1323442"/>
          </a:xfrm>
        </p:grpSpPr>
        <p:sp>
          <p:nvSpPr>
            <p:cNvPr id="77" name="TextBox 76"/>
            <p:cNvSpPr txBox="1"/>
            <p:nvPr/>
          </p:nvSpPr>
          <p:spPr>
            <a:xfrm>
              <a:off x="67446" y="4078307"/>
              <a:ext cx="3048000" cy="830997"/>
            </a:xfrm>
            <a:prstGeom prst="rect">
              <a:avLst/>
            </a:prstGeom>
            <a:noFill/>
          </p:spPr>
          <p:txBody>
            <a:bodyPr wrap="square" rtlCol="0">
              <a:spAutoFit/>
            </a:bodyPr>
            <a:lstStyle/>
            <a:p>
              <a:pPr algn="ctr"/>
              <a:r>
                <a:rPr lang="en-US" sz="2400" dirty="0"/>
                <a:t>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971154" y="5863280"/>
            <a:ext cx="4800600" cy="869091"/>
            <a:chOff x="2743200" y="5216956"/>
            <a:chExt cx="4800600" cy="869091"/>
          </a:xfrm>
        </p:grpSpPr>
        <p:sp>
          <p:nvSpPr>
            <p:cNvPr id="80" name="TextBox 79"/>
            <p:cNvSpPr txBox="1"/>
            <p:nvPr/>
          </p:nvSpPr>
          <p:spPr>
            <a:xfrm>
              <a:off x="2743200" y="5624382"/>
              <a:ext cx="4800600" cy="461665"/>
            </a:xfrm>
            <a:prstGeom prst="rect">
              <a:avLst/>
            </a:prstGeom>
            <a:noFill/>
          </p:spPr>
          <p:txBody>
            <a:bodyPr wrap="square" rtlCol="0">
              <a:spAutoFit/>
            </a:bodyPr>
            <a:lstStyle/>
            <a:p>
              <a:pPr algn="ctr"/>
              <a:r>
                <a:rPr lang="en-US" sz="2400" dirty="0"/>
                <a:t>Therapeutic opportunities</a:t>
              </a:r>
            </a:p>
          </p:txBody>
        </p:sp>
        <p:cxnSp>
          <p:nvCxnSpPr>
            <p:cNvPr id="81" name="Straight Arrow Connector 80"/>
            <p:cNvCxnSpPr/>
            <p:nvPr/>
          </p:nvCxnSpPr>
          <p:spPr>
            <a:xfrm>
              <a:off x="5143500" y="5216956"/>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114154" y="3132437"/>
            <a:ext cx="2514600" cy="1257295"/>
            <a:chOff x="5410200" y="2712308"/>
            <a:chExt cx="2514600" cy="1257295"/>
          </a:xfrm>
        </p:grpSpPr>
        <p:sp>
          <p:nvSpPr>
            <p:cNvPr id="86" name="TextBox 85"/>
            <p:cNvSpPr txBox="1"/>
            <p:nvPr/>
          </p:nvSpPr>
          <p:spPr>
            <a:xfrm>
              <a:off x="5410200" y="3138606"/>
              <a:ext cx="2514600" cy="830997"/>
            </a:xfrm>
            <a:prstGeom prst="rect">
              <a:avLst/>
            </a:prstGeom>
            <a:noFill/>
          </p:spPr>
          <p:txBody>
            <a:bodyPr wrap="square" rtlCol="0">
              <a:spAutoFit/>
            </a:bodyPr>
            <a:lstStyle/>
            <a:p>
              <a:pPr algn="ctr"/>
              <a:r>
                <a:rPr lang="en-US" sz="2400" dirty="0"/>
                <a:t>How do mutations cause cancer?</a:t>
              </a:r>
            </a:p>
          </p:txBody>
        </p:sp>
        <p:cxnSp>
          <p:nvCxnSpPr>
            <p:cNvPr id="87" name="Straight Arrow Connector 86"/>
            <p:cNvCxnSpPr/>
            <p:nvPr/>
          </p:nvCxnSpPr>
          <p:spPr>
            <a:xfrm>
              <a:off x="6667500" y="2712308"/>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402213" y="3089188"/>
            <a:ext cx="3799187" cy="1300544"/>
            <a:chOff x="7698259" y="2669059"/>
            <a:chExt cx="3799187" cy="1300544"/>
          </a:xfrm>
        </p:grpSpPr>
        <p:sp>
          <p:nvSpPr>
            <p:cNvPr id="89" name="TextBox 88"/>
            <p:cNvSpPr txBox="1"/>
            <p:nvPr/>
          </p:nvSpPr>
          <p:spPr>
            <a:xfrm>
              <a:off x="8068446" y="3138606"/>
              <a:ext cx="3429000" cy="830997"/>
            </a:xfrm>
            <a:prstGeom prst="rect">
              <a:avLst/>
            </a:prstGeom>
            <a:noFill/>
          </p:spPr>
          <p:txBody>
            <a:bodyPr wrap="square" rtlCol="0">
              <a:spAutoFit/>
            </a:bodyPr>
            <a:lstStyle/>
            <a:p>
              <a:pPr algn="ctr"/>
              <a:r>
                <a:rPr lang="en-US" sz="2400" dirty="0"/>
                <a:t>Understanding</a:t>
              </a:r>
            </a:p>
            <a:p>
              <a:pPr algn="ctr"/>
              <a:r>
                <a:rPr lang="en-US" sz="2400" dirty="0"/>
                <a:t>DNA damage and repair</a:t>
              </a:r>
            </a:p>
          </p:txBody>
        </p:sp>
        <p:cxnSp>
          <p:nvCxnSpPr>
            <p:cNvPr id="90" name="Straight Arrow Connector 89"/>
            <p:cNvCxnSpPr/>
            <p:nvPr/>
          </p:nvCxnSpPr>
          <p:spPr>
            <a:xfrm>
              <a:off x="7698259" y="2669059"/>
              <a:ext cx="759941" cy="470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91" name="Title 1"/>
          <p:cNvSpPr txBox="1">
            <a:spLocks/>
          </p:cNvSpPr>
          <p:nvPr/>
        </p:nvSpPr>
        <p:spPr>
          <a:xfrm>
            <a:off x="533400" y="228600"/>
            <a:ext cx="8077200" cy="7193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4000" dirty="0">
                <a:cs typeface="Arial" panose="020B0604020202020204" pitchFamily="34" charset="0"/>
              </a:rPr>
              <a:t>Mutational signatures </a:t>
            </a:r>
            <a:r>
              <a:rPr lang="en-SG" sz="4000">
                <a:cs typeface="Arial" panose="020B0604020202020204" pitchFamily="34" charset="0"/>
              </a:rPr>
              <a:t>in research</a:t>
            </a:r>
            <a:endParaRPr lang="en-SG" sz="4000" dirty="0">
              <a:solidFill>
                <a:srgbClr val="FF0000"/>
              </a:solidFill>
              <a:cs typeface="Arial" panose="020B0604020202020204" pitchFamily="34" charset="0"/>
            </a:endParaRPr>
          </a:p>
        </p:txBody>
      </p:sp>
      <p:sp>
        <p:nvSpPr>
          <p:cNvPr id="23" name="TextBox 22"/>
          <p:cNvSpPr txBox="1"/>
          <p:nvPr/>
        </p:nvSpPr>
        <p:spPr>
          <a:xfrm>
            <a:off x="7391400" y="1637280"/>
            <a:ext cx="3538661" cy="461665"/>
          </a:xfrm>
          <a:prstGeom prst="rect">
            <a:avLst/>
          </a:prstGeom>
          <a:noFill/>
        </p:spPr>
        <p:txBody>
          <a:bodyPr wrap="square" rtlCol="0">
            <a:spAutoFit/>
          </a:bodyPr>
          <a:lstStyle/>
          <a:p>
            <a:pPr algn="ctr"/>
            <a:r>
              <a:rPr lang="en-US" sz="2400" dirty="0"/>
              <a:t>Experimental elucidation</a:t>
            </a:r>
          </a:p>
        </p:txBody>
      </p:sp>
      <p:sp>
        <p:nvSpPr>
          <p:cNvPr id="25" name="TextBox 24"/>
          <p:cNvSpPr txBox="1"/>
          <p:nvPr/>
        </p:nvSpPr>
        <p:spPr>
          <a:xfrm>
            <a:off x="2100139" y="1637280"/>
            <a:ext cx="3538661" cy="461665"/>
          </a:xfrm>
          <a:prstGeom prst="rect">
            <a:avLst/>
          </a:prstGeom>
          <a:noFill/>
        </p:spPr>
        <p:txBody>
          <a:bodyPr wrap="square" rtlCol="0">
            <a:spAutoFit/>
          </a:bodyPr>
          <a:lstStyle/>
          <a:p>
            <a:pPr algn="ctr"/>
            <a:r>
              <a:rPr lang="en-US" sz="2400" dirty="0"/>
              <a:t>Analysis of large databases</a:t>
            </a:r>
          </a:p>
        </p:txBody>
      </p:sp>
      <p:cxnSp>
        <p:nvCxnSpPr>
          <p:cNvPr id="26" name="Straight Arrow Connector 25"/>
          <p:cNvCxnSpPr/>
          <p:nvPr/>
        </p:nvCxnSpPr>
        <p:spPr>
          <a:xfrm>
            <a:off x="3507775" y="2012290"/>
            <a:ext cx="1126526" cy="6176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388473" y="2012290"/>
            <a:ext cx="1124712" cy="6217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620" y="1637280"/>
            <a:ext cx="1391086" cy="461665"/>
          </a:xfrm>
          <a:prstGeom prst="rect">
            <a:avLst/>
          </a:prstGeom>
          <a:noFill/>
        </p:spPr>
        <p:txBody>
          <a:bodyPr wrap="none" rtlCol="0">
            <a:spAutoFit/>
          </a:bodyPr>
          <a:lstStyle/>
          <a:p>
            <a:pPr algn="ctr"/>
            <a:r>
              <a:rPr lang="en-US" sz="2400" dirty="0"/>
              <a:t>Discovery</a:t>
            </a:r>
          </a:p>
        </p:txBody>
      </p:sp>
      <p:sp>
        <p:nvSpPr>
          <p:cNvPr id="33" name="TextBox 32"/>
          <p:cNvSpPr txBox="1"/>
          <p:nvPr/>
        </p:nvSpPr>
        <p:spPr>
          <a:xfrm>
            <a:off x="-3609" y="4912553"/>
            <a:ext cx="1596271" cy="461665"/>
          </a:xfrm>
          <a:prstGeom prst="rect">
            <a:avLst/>
          </a:prstGeom>
          <a:noFill/>
        </p:spPr>
        <p:txBody>
          <a:bodyPr wrap="none" rtlCol="0">
            <a:spAutoFit/>
          </a:bodyPr>
          <a:lstStyle/>
          <a:p>
            <a:pPr algn="ctr"/>
            <a:r>
              <a:rPr lang="en-US" sz="2400" dirty="0"/>
              <a:t>Application</a:t>
            </a:r>
          </a:p>
        </p:txBody>
      </p:sp>
      <p:cxnSp>
        <p:nvCxnSpPr>
          <p:cNvPr id="34" name="Straight Arrow Connector 33"/>
          <p:cNvCxnSpPr/>
          <p:nvPr/>
        </p:nvCxnSpPr>
        <p:spPr>
          <a:xfrm flipH="1">
            <a:off x="8105524" y="4363151"/>
            <a:ext cx="1375607" cy="19219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77" idx="2"/>
          </p:cNvCxnSpPr>
          <p:nvPr/>
        </p:nvCxnSpPr>
        <p:spPr>
          <a:xfrm>
            <a:off x="3352800" y="5590062"/>
            <a:ext cx="1170288" cy="6950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31539AC-C2CA-4247-BF29-B587BB9E4DE7}"/>
              </a:ext>
            </a:extLst>
          </p:cNvPr>
          <p:cNvCxnSpPr/>
          <p:nvPr/>
        </p:nvCxnSpPr>
        <p:spPr>
          <a:xfrm>
            <a:off x="6400800" y="4343400"/>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511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9144000" cy="457200"/>
          </a:xfrm>
        </p:spPr>
        <p:txBody>
          <a:bodyPr>
            <a:normAutofit fontScale="90000"/>
          </a:bodyPr>
          <a:lstStyle/>
          <a:p>
            <a:pPr algn="l"/>
            <a:r>
              <a:rPr lang="en-US" dirty="0"/>
              <a:t>Acknowledgements for AA in Liver Cancer</a:t>
            </a:r>
          </a:p>
        </p:txBody>
      </p:sp>
      <p:sp>
        <p:nvSpPr>
          <p:cNvPr id="5" name="Content Placeholder 4"/>
          <p:cNvSpPr>
            <a:spLocks noGrp="1"/>
          </p:cNvSpPr>
          <p:nvPr>
            <p:ph sz="half" idx="1"/>
          </p:nvPr>
        </p:nvSpPr>
        <p:spPr>
          <a:xfrm>
            <a:off x="4114800" y="762000"/>
            <a:ext cx="4226669" cy="5827792"/>
          </a:xfrm>
        </p:spPr>
        <p:txBody>
          <a:bodyPr>
            <a:noAutofit/>
          </a:bodyPr>
          <a:lstStyle/>
          <a:p>
            <a:pPr marL="0" indent="0">
              <a:spcBef>
                <a:spcPts val="0"/>
              </a:spcBef>
              <a:buNone/>
            </a:pPr>
            <a:r>
              <a:rPr lang="en-US" sz="2200" b="1" dirty="0">
                <a:solidFill>
                  <a:srgbClr val="0070C0"/>
                </a:solidFill>
              </a:rPr>
              <a:t>Singapore (Duke NUS, National Cancer Centre Singapore, and Johns Hopkins Singapore)</a:t>
            </a:r>
          </a:p>
          <a:p>
            <a:pPr marL="0" lvl="1" indent="0">
              <a:spcBef>
                <a:spcPts val="0"/>
              </a:spcBef>
              <a:buNone/>
            </a:pPr>
            <a:r>
              <a:rPr lang="en-US" sz="2200" b="1" dirty="0"/>
              <a:t>Arnoud Boot</a:t>
            </a:r>
          </a:p>
          <a:p>
            <a:pPr marL="0" lvl="1" indent="0">
              <a:spcBef>
                <a:spcPts val="0"/>
              </a:spcBef>
              <a:buNone/>
            </a:pPr>
            <a:r>
              <a:rPr lang="en-US" sz="2200" b="1" dirty="0"/>
              <a:t>Alvin NG Wei Tian (</a:t>
            </a:r>
            <a:r>
              <a:rPr lang="zh-TW" altLang="en-US" sz="2200" b="1" dirty="0"/>
              <a:t>黄伟添</a:t>
            </a:r>
            <a:r>
              <a:rPr lang="en-US" altLang="zh-TW" sz="2200" b="1" dirty="0"/>
              <a:t>)</a:t>
            </a:r>
          </a:p>
          <a:p>
            <a:pPr marL="0" lvl="1" indent="0">
              <a:spcBef>
                <a:spcPts val="0"/>
              </a:spcBef>
              <a:buNone/>
            </a:pPr>
            <a:r>
              <a:rPr lang="en-US" sz="2200" b="1" dirty="0"/>
              <a:t>Song Ling POON</a:t>
            </a:r>
          </a:p>
          <a:p>
            <a:pPr marL="0" lvl="1" indent="0">
              <a:spcBef>
                <a:spcPts val="0"/>
              </a:spcBef>
              <a:buNone/>
            </a:pPr>
            <a:r>
              <a:rPr lang="en-US" sz="2200" dirty="0" err="1"/>
              <a:t>Mi</a:t>
            </a:r>
            <a:r>
              <a:rPr lang="en-US" sz="2200" dirty="0"/>
              <a:t> Ni HUANG</a:t>
            </a:r>
          </a:p>
          <a:p>
            <a:pPr marL="0" lvl="1" indent="0">
              <a:spcBef>
                <a:spcPts val="0"/>
              </a:spcBef>
              <a:buNone/>
            </a:pPr>
            <a:r>
              <a:rPr lang="en-US" sz="2200" dirty="0"/>
              <a:t>Jing </a:t>
            </a:r>
            <a:r>
              <a:rPr lang="en-US" sz="2200" dirty="0" err="1"/>
              <a:t>Quan</a:t>
            </a:r>
            <a:r>
              <a:rPr lang="en-US" sz="2200" dirty="0"/>
              <a:t> LIM</a:t>
            </a:r>
          </a:p>
          <a:p>
            <a:pPr marL="0" lvl="1" indent="0">
              <a:spcBef>
                <a:spcPts val="0"/>
              </a:spcBef>
              <a:buNone/>
            </a:pPr>
            <a:r>
              <a:rPr lang="en-US" sz="2200" b="1" dirty="0"/>
              <a:t>Nanhai Jiang</a:t>
            </a:r>
          </a:p>
          <a:p>
            <a:pPr marL="0" lvl="1" indent="0">
              <a:spcBef>
                <a:spcPts val="0"/>
              </a:spcBef>
              <a:buNone/>
            </a:pPr>
            <a:r>
              <a:rPr lang="en-US" sz="2200" dirty="0"/>
              <a:t>Shenli Zhang</a:t>
            </a:r>
          </a:p>
          <a:p>
            <a:pPr marL="0" lvl="1" indent="0">
              <a:spcBef>
                <a:spcPts val="0"/>
              </a:spcBef>
              <a:buNone/>
            </a:pPr>
            <a:r>
              <a:rPr lang="en-US" sz="2200" dirty="0"/>
              <a:t>Szu-Chi Ho</a:t>
            </a:r>
          </a:p>
          <a:p>
            <a:pPr marL="0" lvl="1" indent="0">
              <a:spcBef>
                <a:spcPts val="0"/>
              </a:spcBef>
              <a:buNone/>
            </a:pPr>
            <a:r>
              <a:rPr lang="en-US" sz="2200" dirty="0"/>
              <a:t>Willie Yu</a:t>
            </a:r>
          </a:p>
          <a:p>
            <a:pPr marL="0" lvl="1" indent="0">
              <a:spcBef>
                <a:spcPts val="0"/>
              </a:spcBef>
              <a:buNone/>
            </a:pPr>
            <a:r>
              <a:rPr lang="en-US" sz="2200" dirty="0"/>
              <a:t>Yuka Suzuki</a:t>
            </a:r>
          </a:p>
          <a:p>
            <a:pPr marL="0" lvl="1" indent="0">
              <a:spcBef>
                <a:spcPts val="0"/>
              </a:spcBef>
              <a:buNone/>
            </a:pPr>
            <a:r>
              <a:rPr lang="en-US" sz="2200" dirty="0"/>
              <a:t>Cedric C. Y. Ng</a:t>
            </a:r>
          </a:p>
          <a:p>
            <a:pPr marL="0" lvl="1" indent="0">
              <a:spcBef>
                <a:spcPts val="0"/>
              </a:spcBef>
              <a:buNone/>
            </a:pPr>
            <a:r>
              <a:rPr lang="en-US" sz="2200" b="1" dirty="0"/>
              <a:t>Patrick Tan</a:t>
            </a:r>
          </a:p>
          <a:p>
            <a:pPr marL="0" lvl="1" indent="0">
              <a:spcBef>
                <a:spcPts val="0"/>
              </a:spcBef>
              <a:buNone/>
            </a:pPr>
            <a:r>
              <a:rPr lang="en-US" sz="2200" b="1" dirty="0"/>
              <a:t>Bin Tean TEH</a:t>
            </a:r>
          </a:p>
          <a:p>
            <a:pPr marL="0" lvl="1" indent="0">
              <a:spcBef>
                <a:spcPts val="0"/>
              </a:spcBef>
              <a:buNone/>
            </a:pPr>
            <a:r>
              <a:rPr lang="en-US" sz="2200" b="1" dirty="0"/>
              <a:t>Alex Chang</a:t>
            </a:r>
          </a:p>
          <a:p>
            <a:pPr marL="257175" lvl="1" indent="0">
              <a:spcBef>
                <a:spcPts val="0"/>
              </a:spcBef>
              <a:buNone/>
            </a:pPr>
            <a:endParaRPr lang="en-US" dirty="0"/>
          </a:p>
          <a:p>
            <a:pPr marL="0" indent="0">
              <a:spcBef>
                <a:spcPts val="0"/>
              </a:spcBef>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73</a:t>
            </a:fld>
            <a:endParaRPr lang="en-US"/>
          </a:p>
        </p:txBody>
      </p:sp>
      <p:sp>
        <p:nvSpPr>
          <p:cNvPr id="8" name="Content Placeholder 7"/>
          <p:cNvSpPr>
            <a:spLocks noGrp="1"/>
          </p:cNvSpPr>
          <p:nvPr>
            <p:ph sz="half" idx="2"/>
          </p:nvPr>
        </p:nvSpPr>
        <p:spPr>
          <a:xfrm>
            <a:off x="457199" y="762000"/>
            <a:ext cx="3733801" cy="3429000"/>
          </a:xfrm>
        </p:spPr>
        <p:txBody>
          <a:bodyPr>
            <a:noAutofit/>
          </a:bodyPr>
          <a:lstStyle/>
          <a:p>
            <a:pPr marL="0" indent="0">
              <a:spcBef>
                <a:spcPts val="0"/>
              </a:spcBef>
              <a:buNone/>
            </a:pPr>
            <a:r>
              <a:rPr lang="en-US" sz="2200" b="1" dirty="0">
                <a:solidFill>
                  <a:srgbClr val="0070C0"/>
                </a:solidFill>
              </a:rPr>
              <a:t>Chang Gung Memorial Hospital</a:t>
            </a:r>
          </a:p>
          <a:p>
            <a:pPr marL="0" indent="0">
              <a:spcBef>
                <a:spcPts val="0"/>
              </a:spcBef>
              <a:buNone/>
            </a:pPr>
            <a:r>
              <a:rPr lang="en-US" sz="2200" b="1" dirty="0"/>
              <a:t>Sen-Yung Hsieh (</a:t>
            </a:r>
            <a:r>
              <a:rPr lang="zh-CN" altLang="en-US" sz="2200" b="1" dirty="0"/>
              <a:t>谢森永</a:t>
            </a:r>
            <a:r>
              <a:rPr lang="en-US" altLang="zh-CN" sz="2200" b="1" dirty="0"/>
              <a:t>)</a:t>
            </a:r>
            <a:endParaRPr lang="en-US" sz="2200" b="1" dirty="0"/>
          </a:p>
          <a:p>
            <a:pPr marL="0" indent="0">
              <a:spcBef>
                <a:spcPts val="0"/>
              </a:spcBef>
              <a:buNone/>
            </a:pPr>
            <a:r>
              <a:rPr lang="en-US" sz="2200" dirty="0" err="1"/>
              <a:t>Hao</a:t>
            </a:r>
            <a:r>
              <a:rPr lang="en-US" sz="2200" dirty="0"/>
              <a:t>-Yi Huang</a:t>
            </a:r>
          </a:p>
          <a:p>
            <a:pPr marL="0" indent="0">
              <a:spcBef>
                <a:spcPts val="0"/>
              </a:spcBef>
              <a:buNone/>
            </a:pPr>
            <a:r>
              <a:rPr lang="en-US" sz="2200" dirty="0"/>
              <a:t>Ming-Chin Yu</a:t>
            </a:r>
          </a:p>
          <a:p>
            <a:pPr marL="0" indent="0">
              <a:spcBef>
                <a:spcPts val="0"/>
              </a:spcBef>
              <a:buNone/>
            </a:pPr>
            <a:r>
              <a:rPr lang="en-US" sz="2200" b="1" dirty="0"/>
              <a:t>Po-Huang Lee</a:t>
            </a:r>
          </a:p>
          <a:p>
            <a:pPr marL="0" indent="0">
              <a:spcBef>
                <a:spcPts val="0"/>
              </a:spcBef>
              <a:buNone/>
            </a:pPr>
            <a:r>
              <a:rPr lang="en-US" sz="2200" b="1" dirty="0"/>
              <a:t>Jacob See-Tong Pang</a:t>
            </a:r>
          </a:p>
          <a:p>
            <a:pPr marL="0" indent="0">
              <a:spcBef>
                <a:spcPts val="0"/>
              </a:spcBef>
              <a:buNone/>
            </a:pPr>
            <a:endParaRPr lang="en-US" sz="2400" dirty="0"/>
          </a:p>
          <a:p>
            <a:pPr marL="0" indent="0">
              <a:spcBef>
                <a:spcPts val="0"/>
              </a:spcBef>
              <a:buNone/>
            </a:pPr>
            <a:endParaRPr lang="en-US" sz="2400" dirty="0"/>
          </a:p>
        </p:txBody>
      </p:sp>
      <p:sp>
        <p:nvSpPr>
          <p:cNvPr id="10" name="Content Placeholder 7"/>
          <p:cNvSpPr txBox="1">
            <a:spLocks/>
          </p:cNvSpPr>
          <p:nvPr/>
        </p:nvSpPr>
        <p:spPr bwMode="auto">
          <a:xfrm>
            <a:off x="8382000" y="762000"/>
            <a:ext cx="3923805" cy="49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b="1" dirty="0">
                <a:solidFill>
                  <a:srgbClr val="0070C0"/>
                </a:solidFill>
              </a:rPr>
              <a:t>Funding</a:t>
            </a:r>
          </a:p>
          <a:p>
            <a:pPr marL="0" indent="0">
              <a:spcBef>
                <a:spcPts val="0"/>
              </a:spcBef>
              <a:buFont typeface="Arial" panose="020B0604020202020204" pitchFamily="34" charset="0"/>
              <a:buNone/>
            </a:pPr>
            <a:endParaRPr lang="en-US" sz="2400" b="1" dirty="0">
              <a:solidFill>
                <a:srgbClr val="0070C0"/>
              </a:solidFill>
            </a:endParaRPr>
          </a:p>
          <a:p>
            <a:pPr marL="0" lvl="1" indent="0">
              <a:spcBef>
                <a:spcPts val="0"/>
              </a:spcBef>
              <a:buNone/>
            </a:pPr>
            <a:r>
              <a:rPr lang="en-US" dirty="0"/>
              <a:t>Singapore National Medical Research Council</a:t>
            </a:r>
          </a:p>
          <a:p>
            <a:pPr marL="0" lvl="1" indent="0">
              <a:spcBef>
                <a:spcPts val="0"/>
              </a:spcBef>
              <a:buNone/>
            </a:pPr>
            <a:endParaRPr lang="en-US" dirty="0"/>
          </a:p>
          <a:p>
            <a:pPr marL="0" lvl="1" indent="0">
              <a:spcBef>
                <a:spcPts val="0"/>
              </a:spcBef>
              <a:buNone/>
            </a:pPr>
            <a:r>
              <a:rPr lang="en-US" dirty="0"/>
              <a:t>Singapore Ministry of Health via the Duke-NUS Signature Research Programmes</a:t>
            </a:r>
          </a:p>
          <a:p>
            <a:pPr marL="0" lvl="1" indent="0">
              <a:spcBef>
                <a:spcPts val="0"/>
              </a:spcBef>
              <a:buNone/>
            </a:pPr>
            <a:endParaRPr lang="en-US" dirty="0"/>
          </a:p>
          <a:p>
            <a:pPr marL="0" lvl="1" indent="0">
              <a:spcBef>
                <a:spcPts val="0"/>
              </a:spcBef>
              <a:buNone/>
            </a:pPr>
            <a:r>
              <a:rPr lang="en-US" dirty="0"/>
              <a:t>Chang Gung Medical Foundation</a:t>
            </a:r>
          </a:p>
          <a:p>
            <a:pPr marL="0" lvl="1" indent="0">
              <a:spcBef>
                <a:spcPts val="0"/>
              </a:spcBef>
              <a:buFont typeface="Arial" panose="020B0604020202020204" pitchFamily="34" charset="0"/>
              <a:buNone/>
            </a:pPr>
            <a:endParaRPr lang="en-US" dirty="0"/>
          </a:p>
        </p:txBody>
      </p:sp>
      <p:sp>
        <p:nvSpPr>
          <p:cNvPr id="11" name="Rectangle 10"/>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53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74</a:t>
            </a:fld>
            <a:endParaRPr lang="en-SG" sz="1200" b="0" strike="noStrike" spc="-1" dirty="0">
              <a:latin typeface="Times New Roman"/>
            </a:endParaRPr>
          </a:p>
        </p:txBody>
      </p:sp>
      <p:sp>
        <p:nvSpPr>
          <p:cNvPr id="325" name="CustomShape 3"/>
          <p:cNvSpPr/>
          <p:nvPr/>
        </p:nvSpPr>
        <p:spPr>
          <a:xfrm>
            <a:off x="3551760" y="22860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326" name="CustomShape 4"/>
          <p:cNvSpPr/>
          <p:nvPr/>
        </p:nvSpPr>
        <p:spPr>
          <a:xfrm>
            <a:off x="304800" y="3505320"/>
            <a:ext cx="10972200" cy="221453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spcAft>
                <a:spcPts val="1199"/>
              </a:spcAft>
            </a:pPr>
            <a:r>
              <a:rPr lang="en-SG" sz="3200" b="0" strike="noStrike" spc="-1" dirty="0">
                <a:solidFill>
                  <a:srgbClr val="000000"/>
                </a:solidFill>
                <a:latin typeface="Calibri"/>
              </a:rPr>
              <a:t>Mutational signatures are models</a:t>
            </a:r>
            <a:endParaRPr lang="en-SG" sz="3200" b="0" strike="noStrike" spc="-1" dirty="0">
              <a:latin typeface="Arial"/>
            </a:endParaRPr>
          </a:p>
          <a:p>
            <a:pPr>
              <a:lnSpc>
                <a:spcPct val="100000"/>
              </a:lnSpc>
            </a:pPr>
            <a:r>
              <a:rPr lang="en-SG" sz="3200" b="0" strike="noStrike" spc="-1" dirty="0">
                <a:solidFill>
                  <a:srgbClr val="000000"/>
                </a:solidFill>
                <a:latin typeface="Calibri"/>
              </a:rPr>
              <a:t>To </a:t>
            </a:r>
            <a:r>
              <a:rPr lang="en-SG" sz="3200" spc="-1" dirty="0">
                <a:solidFill>
                  <a:srgbClr val="000000"/>
                </a:solidFill>
                <a:latin typeface="Calibri"/>
              </a:rPr>
              <a:t>assess the quality of mutational signature extraction, attribution, or presence testing, we need to </a:t>
            </a:r>
            <a:r>
              <a:rPr lang="en-SG" sz="3200" b="0" strike="noStrike" spc="-1" dirty="0">
                <a:solidFill>
                  <a:srgbClr val="000000"/>
                </a:solidFill>
                <a:latin typeface="Calibri"/>
              </a:rPr>
              <a:t>consider the intended use</a:t>
            </a:r>
            <a:endParaRPr lang="en-SG" sz="3200" b="0" strike="noStrike" spc="-1" dirty="0">
              <a:latin typeface="Arial"/>
            </a:endParaRPr>
          </a:p>
        </p:txBody>
      </p:sp>
    </p:spTree>
    <p:extLst>
      <p:ext uri="{BB962C8B-B14F-4D97-AF65-F5344CB8AC3E}">
        <p14:creationId xmlns:p14="http://schemas.microsoft.com/office/powerpoint/2010/main" val="37706374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75</a:t>
            </a:fld>
            <a:endParaRPr lang="en-US"/>
          </a:p>
        </p:txBody>
      </p:sp>
      <p:sp>
        <p:nvSpPr>
          <p:cNvPr id="3" name="TextBox 2"/>
          <p:cNvSpPr txBox="1"/>
          <p:nvPr/>
        </p:nvSpPr>
        <p:spPr>
          <a:xfrm>
            <a:off x="4343400" y="3429000"/>
            <a:ext cx="3124200" cy="830997"/>
          </a:xfrm>
          <a:prstGeom prst="rect">
            <a:avLst/>
          </a:prstGeom>
          <a:solidFill>
            <a:schemeClr val="bg1"/>
          </a:solidFill>
          <a:effectLst>
            <a:outerShdw blurRad="50800" dist="266700" dir="2700000" algn="l" rotWithShape="0">
              <a:prstClr val="black">
                <a:alpha val="40000"/>
              </a:prstClr>
            </a:outerShdw>
          </a:effectLst>
        </p:spPr>
        <p:txBody>
          <a:bodyPr wrap="square" rtlCol="0">
            <a:spAutoFit/>
          </a:bodyPr>
          <a:lstStyle/>
          <a:p>
            <a:r>
              <a:rPr lang="en-US" sz="4800" dirty="0"/>
              <a:t>Thank you</a:t>
            </a:r>
          </a:p>
        </p:txBody>
      </p:sp>
      <p:sp>
        <p:nvSpPr>
          <p:cNvPr id="4" name="TextBox 3"/>
          <p:cNvSpPr txBox="1"/>
          <p:nvPr/>
        </p:nvSpPr>
        <p:spPr>
          <a:xfrm>
            <a:off x="2057400" y="5257800"/>
            <a:ext cx="7725000" cy="461665"/>
          </a:xfrm>
          <a:prstGeom prst="rect">
            <a:avLst/>
          </a:prstGeom>
          <a:noFill/>
        </p:spPr>
        <p:txBody>
          <a:bodyPr wrap="none" rtlCol="0">
            <a:spAutoFit/>
          </a:bodyPr>
          <a:lstStyle/>
          <a:p>
            <a:r>
              <a:rPr lang="en-US" sz="2400" dirty="0"/>
              <a:t>Main Taiwan HCC paper: </a:t>
            </a:r>
            <a:r>
              <a:rPr lang="en-US" sz="2400" b="1" dirty="0"/>
              <a:t>https://tinyurl.com/aa-liver-cancer</a:t>
            </a:r>
            <a:endParaRPr lang="en-US" sz="2400" dirty="0"/>
          </a:p>
        </p:txBody>
      </p:sp>
      <p:sp>
        <p:nvSpPr>
          <p:cNvPr id="5" name="Rectangle 4"/>
          <p:cNvSpPr/>
          <p:nvPr/>
        </p:nvSpPr>
        <p:spPr>
          <a:xfrm>
            <a:off x="2057400" y="762000"/>
            <a:ext cx="7620000" cy="2308324"/>
          </a:xfrm>
          <a:prstGeom prst="rect">
            <a:avLst/>
          </a:prstGeom>
          <a:solidFill>
            <a:schemeClr val="bg1"/>
          </a:solidFill>
          <a:effectLst>
            <a:outerShdw blurRad="50800" dist="266700" dir="2700000" algn="ctr" rotWithShape="0">
              <a:schemeClr val="tx1">
                <a:alpha val="40000"/>
              </a:schemeClr>
            </a:outerShdw>
          </a:effectLst>
        </p:spPr>
        <p:txBody>
          <a:bodyPr wrap="square">
            <a:spAutoFit/>
          </a:bodyPr>
          <a:lstStyle/>
          <a:p>
            <a:pPr algn="ctr"/>
            <a:r>
              <a:rPr lang="en-US" sz="3600" dirty="0"/>
              <a:t>AA exposure is widespread in East Asia and causes liver cancer</a:t>
            </a:r>
          </a:p>
          <a:p>
            <a:pPr algn="ctr"/>
            <a:endParaRPr lang="en-US" sz="3600" dirty="0"/>
          </a:p>
          <a:p>
            <a:pPr algn="ctr"/>
            <a:r>
              <a:rPr lang="en-US" sz="3600" dirty="0"/>
              <a:t>More research is needed!</a:t>
            </a:r>
          </a:p>
        </p:txBody>
      </p:sp>
      <p:sp>
        <p:nvSpPr>
          <p:cNvPr id="6" name="Rectangle 5"/>
          <p:cNvSpPr/>
          <p:nvPr/>
        </p:nvSpPr>
        <p:spPr>
          <a:xfrm>
            <a:off x="4343400" y="4648200"/>
            <a:ext cx="3099631" cy="461665"/>
          </a:xfrm>
          <a:prstGeom prst="rect">
            <a:avLst/>
          </a:prstGeom>
        </p:spPr>
        <p:txBody>
          <a:bodyPr wrap="none">
            <a:spAutoFit/>
          </a:bodyPr>
          <a:lstStyle/>
          <a:p>
            <a:pPr algn="r"/>
            <a:r>
              <a:rPr lang="en-US" sz="2400" dirty="0"/>
              <a:t>steverozen@gmail.com</a:t>
            </a:r>
          </a:p>
        </p:txBody>
      </p:sp>
    </p:spTree>
    <p:extLst>
      <p:ext uri="{BB962C8B-B14F-4D97-AF65-F5344CB8AC3E}">
        <p14:creationId xmlns:p14="http://schemas.microsoft.com/office/powerpoint/2010/main" val="433785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10972800" cy="1143000"/>
          </a:xfrm>
        </p:spPr>
        <p:txBody>
          <a:bodyPr/>
          <a:lstStyle/>
          <a:p>
            <a:r>
              <a:rPr lang="en-US" dirty="0"/>
              <a:t>The </a:t>
            </a:r>
            <a:r>
              <a:rPr lang="en-US"/>
              <a:t>remainder are </a:t>
            </a:r>
            <a:r>
              <a:rPr lang="en-US" dirty="0"/>
              <a:t>“backup slides”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76</a:t>
            </a:fld>
            <a:endParaRPr lang="en-US"/>
          </a:p>
        </p:txBody>
      </p:sp>
    </p:spTree>
    <p:extLst>
      <p:ext uri="{BB962C8B-B14F-4D97-AF65-F5344CB8AC3E}">
        <p14:creationId xmlns:p14="http://schemas.microsoft.com/office/powerpoint/2010/main" val="28732019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err="1"/>
              <a:t>DBPDE</a:t>
            </a:r>
            <a:r>
              <a:rPr lang="en-US" sz="4000" dirty="0"/>
              <a:t> signature is slightly different</a:t>
            </a:r>
            <a:br>
              <a:rPr lang="en-US" sz="4000" dirty="0"/>
            </a:br>
            <a:r>
              <a:rPr lang="en-US" sz="2400" dirty="0"/>
              <a:t>(</a:t>
            </a:r>
            <a:r>
              <a:rPr lang="en-US" sz="2400" dirty="0" err="1"/>
              <a:t>Dibenzo</a:t>
            </a:r>
            <a:r>
              <a:rPr lang="en-US" sz="2400" dirty="0"/>
              <a:t>(</a:t>
            </a:r>
            <a:r>
              <a:rPr lang="en-US" sz="2400" dirty="0" err="1"/>
              <a:t>a,l</a:t>
            </a:r>
            <a:r>
              <a:rPr lang="en-US" sz="2400" dirty="0"/>
              <a:t>)pyrene-11,12-</a:t>
            </a:r>
            <a:r>
              <a:rPr lang="en-US" sz="2400" dirty="0" err="1"/>
              <a:t>dihydrodiol</a:t>
            </a:r>
            <a:r>
              <a:rPr lang="en-US" sz="2400" dirty="0"/>
              <a:t>-13,14-epoxide, anti-(+/-)-,</a:t>
            </a:r>
            <a:br>
              <a:rPr lang="en-US" sz="2400" dirty="0"/>
            </a:br>
            <a:r>
              <a:rPr lang="en-US" sz="2400" dirty="0"/>
              <a:t> CAS 153926-04-6 )</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77</a:t>
            </a:fld>
            <a:endParaRPr lang="en-US"/>
          </a:p>
        </p:txBody>
      </p:sp>
      <p:pic>
        <p:nvPicPr>
          <p:cNvPr id="4" name="Picture 3"/>
          <p:cNvPicPr>
            <a:picLocks noChangeAspect="1"/>
          </p:cNvPicPr>
          <p:nvPr/>
        </p:nvPicPr>
        <p:blipFill rotWithShape="1">
          <a:blip r:embed="rId2"/>
          <a:srcRect l="19251" t="14012" r="6635" b="60381"/>
          <a:stretch/>
        </p:blipFill>
        <p:spPr>
          <a:xfrm>
            <a:off x="914400" y="2590800"/>
            <a:ext cx="4267200" cy="2989385"/>
          </a:xfrm>
          <a:prstGeom prst="rect">
            <a:avLst/>
          </a:prstGeom>
        </p:spPr>
      </p:pic>
      <p:pic>
        <p:nvPicPr>
          <p:cNvPr id="5" name="Picture 4"/>
          <p:cNvPicPr>
            <a:picLocks noChangeAspect="1"/>
          </p:cNvPicPr>
          <p:nvPr/>
        </p:nvPicPr>
        <p:blipFill rotWithShape="1">
          <a:blip r:embed="rId2"/>
          <a:srcRect l="19047" t="70547" r="6839" b="6601"/>
          <a:stretch/>
        </p:blipFill>
        <p:spPr>
          <a:xfrm>
            <a:off x="6858000" y="2514600"/>
            <a:ext cx="4267200" cy="2667726"/>
          </a:xfrm>
          <a:prstGeom prst="rect">
            <a:avLst/>
          </a:prstGeom>
        </p:spPr>
      </p:pic>
      <p:sp>
        <p:nvSpPr>
          <p:cNvPr id="6" name="Down Arrow 5"/>
          <p:cNvSpPr/>
          <p:nvPr/>
        </p:nvSpPr>
        <p:spPr>
          <a:xfrm flipV="1">
            <a:off x="1295400" y="48768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flipV="1">
            <a:off x="7315200" y="48768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14400" y="1752600"/>
            <a:ext cx="4648200" cy="707886"/>
          </a:xfrm>
          <a:prstGeom prst="rect">
            <a:avLst/>
          </a:prstGeom>
          <a:noFill/>
        </p:spPr>
        <p:txBody>
          <a:bodyPr wrap="square" rtlCol="0">
            <a:spAutoFit/>
          </a:bodyPr>
          <a:lstStyle/>
          <a:p>
            <a:pPr algn="ctr"/>
            <a:r>
              <a:rPr lang="en-US" sz="2000" dirty="0"/>
              <a:t>Clustered by Euclidian distance of all single base substituitons  in trinucleotide context</a:t>
            </a:r>
          </a:p>
        </p:txBody>
      </p:sp>
      <p:sp>
        <p:nvSpPr>
          <p:cNvPr id="9" name="TextBox 8"/>
          <p:cNvSpPr txBox="1"/>
          <p:nvPr/>
        </p:nvSpPr>
        <p:spPr>
          <a:xfrm>
            <a:off x="6858000" y="1676400"/>
            <a:ext cx="4419600" cy="707886"/>
          </a:xfrm>
          <a:prstGeom prst="rect">
            <a:avLst/>
          </a:prstGeom>
          <a:noFill/>
        </p:spPr>
        <p:txBody>
          <a:bodyPr wrap="square" rtlCol="0">
            <a:spAutoFit/>
          </a:bodyPr>
          <a:lstStyle/>
          <a:p>
            <a:pPr algn="ctr"/>
            <a:r>
              <a:rPr lang="en-US" sz="2000" dirty="0"/>
              <a:t>Clustered by Euclidian distance of A:T &gt; T:A substituitons in trinucleotide context</a:t>
            </a:r>
          </a:p>
        </p:txBody>
      </p:sp>
    </p:spTree>
    <p:extLst>
      <p:ext uri="{BB962C8B-B14F-4D97-AF65-F5344CB8AC3E}">
        <p14:creationId xmlns:p14="http://schemas.microsoft.com/office/powerpoint/2010/main" val="1893529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78</a:t>
            </a:fld>
            <a:endParaRPr lang="en-US"/>
          </a:p>
        </p:txBody>
      </p:sp>
      <p:graphicFrame>
        <p:nvGraphicFramePr>
          <p:cNvPr id="4" name="Table 3"/>
          <p:cNvGraphicFramePr>
            <a:graphicFrameLocks noGrp="1"/>
          </p:cNvGraphicFramePr>
          <p:nvPr/>
        </p:nvGraphicFramePr>
        <p:xfrm>
          <a:off x="304800" y="152400"/>
          <a:ext cx="11658600" cy="6476999"/>
        </p:xfrm>
        <a:graphic>
          <a:graphicData uri="http://schemas.openxmlformats.org/drawingml/2006/table">
            <a:tbl>
              <a:tblPr>
                <a:tableStyleId>{5C22544A-7EE6-4342-B048-85BDC9FD1C3A}</a:tableStyleId>
              </a:tblPr>
              <a:tblGrid>
                <a:gridCol w="951722">
                  <a:extLst>
                    <a:ext uri="{9D8B030D-6E8A-4147-A177-3AD203B41FA5}">
                      <a16:colId xmlns:a16="http://schemas.microsoft.com/office/drawing/2014/main" val="20000"/>
                    </a:ext>
                  </a:extLst>
                </a:gridCol>
                <a:gridCol w="1461573">
                  <a:extLst>
                    <a:ext uri="{9D8B030D-6E8A-4147-A177-3AD203B41FA5}">
                      <a16:colId xmlns:a16="http://schemas.microsoft.com/office/drawing/2014/main" val="20001"/>
                    </a:ext>
                  </a:extLst>
                </a:gridCol>
                <a:gridCol w="1410591">
                  <a:extLst>
                    <a:ext uri="{9D8B030D-6E8A-4147-A177-3AD203B41FA5}">
                      <a16:colId xmlns:a16="http://schemas.microsoft.com/office/drawing/2014/main" val="20002"/>
                    </a:ext>
                  </a:extLst>
                </a:gridCol>
                <a:gridCol w="6322155">
                  <a:extLst>
                    <a:ext uri="{9D8B030D-6E8A-4147-A177-3AD203B41FA5}">
                      <a16:colId xmlns:a16="http://schemas.microsoft.com/office/drawing/2014/main" val="20003"/>
                    </a:ext>
                  </a:extLst>
                </a:gridCol>
                <a:gridCol w="1512559">
                  <a:extLst>
                    <a:ext uri="{9D8B030D-6E8A-4147-A177-3AD203B41FA5}">
                      <a16:colId xmlns:a16="http://schemas.microsoft.com/office/drawing/2014/main" val="20004"/>
                    </a:ext>
                  </a:extLst>
                </a:gridCol>
              </a:tblGrid>
              <a:tr h="374829">
                <a:tc gridSpan="5">
                  <a:txBody>
                    <a:bodyPr/>
                    <a:lstStyle/>
                    <a:p>
                      <a:pPr algn="l" fontAlgn="ctr"/>
                      <a:r>
                        <a:rPr lang="en-US" sz="1600" u="none" strike="noStrike" dirty="0">
                          <a:effectLst/>
                        </a:rPr>
                        <a:t>Table S6. Drivers identified by </a:t>
                      </a:r>
                      <a:r>
                        <a:rPr lang="en-US" sz="1600" u="none" strike="noStrike" dirty="0" err="1">
                          <a:effectLst/>
                        </a:rPr>
                        <a:t>MutSigCV</a:t>
                      </a:r>
                      <a:r>
                        <a:rPr lang="en-US" sz="1600" u="none" strike="noStrike" dirty="0">
                          <a:effectLst/>
                        </a:rPr>
                        <a:t> or 20/20+ in 98 Taiwan HCCs.</a:t>
                      </a:r>
                      <a:endParaRPr lang="en-US" sz="1600" b="1" i="0" u="none" strike="noStrike" dirty="0">
                        <a:solidFill>
                          <a:srgbClr val="000000"/>
                        </a:solidFill>
                        <a:effectLst/>
                        <a:latin typeface="Times New Roman" panose="02020603050405020304" pitchFamily="18" charset="0"/>
                      </a:endParaRPr>
                    </a:p>
                  </a:txBody>
                  <a:tcPr marL="4554" marR="4554" marT="4554"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43933">
                <a:tc>
                  <a:txBody>
                    <a:bodyPr/>
                    <a:lstStyle/>
                    <a:p>
                      <a:pPr algn="ctr" fontAlgn="ctr"/>
                      <a:r>
                        <a:rPr lang="en-US" sz="1600" u="none" strike="noStrike">
                          <a:effectLst/>
                        </a:rPr>
                        <a:t>Gene</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Proportion of Taiwan HCCs with mutation</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Classification in Cancer Gene Census</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Notes</a:t>
                      </a:r>
                      <a:endParaRPr lang="en-US" sz="1600" b="1"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Proportion with mutations in T</a:t>
                      </a:r>
                      <a:r>
                        <a:rPr lang="en-US" sz="1600" u="none" strike="noStrike" baseline="0" dirty="0">
                          <a:effectLst/>
                        </a:rPr>
                        <a:t>CGA 2017</a:t>
                      </a:r>
                      <a:endParaRPr lang="en-US" sz="1600" b="1"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1"/>
                  </a:ext>
                </a:extLst>
              </a:tr>
              <a:tr h="425768">
                <a:tc>
                  <a:txBody>
                    <a:bodyPr/>
                    <a:lstStyle/>
                    <a:p>
                      <a:pPr algn="ctr" fontAlgn="ctr"/>
                      <a:r>
                        <a:rPr lang="en-US" sz="1600" u="none" strike="noStrike">
                          <a:effectLst/>
                        </a:rPr>
                        <a:t>TP53</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0.54</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Commonly mutated in HCC</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0.31</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2"/>
                  </a:ext>
                </a:extLst>
              </a:tr>
              <a:tr h="357341">
                <a:tc>
                  <a:txBody>
                    <a:bodyPr/>
                    <a:lstStyle/>
                    <a:p>
                      <a:pPr algn="ctr" fontAlgn="ctr"/>
                      <a:r>
                        <a:rPr lang="en-US" sz="1600" u="none" strike="noStrike" dirty="0" err="1">
                          <a:effectLst/>
                        </a:rPr>
                        <a:t>CTNNB1</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0.24</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oncogene</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Commonly mutated in HCC</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0.27</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3"/>
                  </a:ext>
                </a:extLst>
              </a:tr>
              <a:tr h="524608">
                <a:tc>
                  <a:txBody>
                    <a:bodyPr/>
                    <a:lstStyle/>
                    <a:p>
                      <a:pPr algn="ctr" fontAlgn="ctr"/>
                      <a:r>
                        <a:rPr lang="en-US" sz="1600" u="none" strike="noStrike" dirty="0">
                          <a:effectLst/>
                        </a:rPr>
                        <a:t>ALB</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0.21</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b="0" i="0" u="none" strike="noStrike" dirty="0">
                          <a:solidFill>
                            <a:schemeClr val="dk1"/>
                          </a:solidFill>
                          <a:effectLst/>
                          <a:latin typeface="+mn-lt"/>
                        </a:rPr>
                        <a:t>Commonly</a:t>
                      </a:r>
                      <a:r>
                        <a:rPr lang="en-US" sz="1600" b="0" i="0" u="none" strike="noStrike" baseline="0" dirty="0">
                          <a:solidFill>
                            <a:schemeClr val="dk1"/>
                          </a:solidFill>
                          <a:effectLst/>
                          <a:latin typeface="+mn-lt"/>
                        </a:rPr>
                        <a:t> mutated in HCC, status as driver controversial</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0.13</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4"/>
                  </a:ext>
                </a:extLst>
              </a:tr>
              <a:tr h="364944">
                <a:tc>
                  <a:txBody>
                    <a:bodyPr/>
                    <a:lstStyle/>
                    <a:p>
                      <a:pPr algn="ctr" fontAlgn="ctr"/>
                      <a:r>
                        <a:rPr lang="en-US" sz="1600" u="none" strike="noStrike" dirty="0" err="1">
                          <a:effectLst/>
                        </a:rPr>
                        <a:t>AXIN1</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0.17</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Commonly mutated in HCC</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0.08</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5"/>
                  </a:ext>
                </a:extLst>
              </a:tr>
              <a:tr h="853818">
                <a:tc>
                  <a:txBody>
                    <a:bodyPr/>
                    <a:lstStyle/>
                    <a:p>
                      <a:pPr algn="ctr" fontAlgn="ctr"/>
                      <a:r>
                        <a:rPr lang="en-US" sz="1600" u="none" strike="noStrike" dirty="0" err="1">
                          <a:effectLst/>
                        </a:rPr>
                        <a:t>DOCK8</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0.11</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Not expressed in liver or liver cancer (http://www.proteinatlas.org/ENSG00000107099-DOCK8/cancer); not observed in any other HCC genomic study</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NR</a:t>
                      </a:r>
                      <a:endParaRPr lang="en-US" sz="1600" b="0" i="0" u="none" strike="noStrike">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6"/>
                  </a:ext>
                </a:extLst>
              </a:tr>
              <a:tr h="387754">
                <a:tc>
                  <a:txBody>
                    <a:bodyPr/>
                    <a:lstStyle/>
                    <a:p>
                      <a:pPr algn="ctr" fontAlgn="ctr"/>
                      <a:r>
                        <a:rPr lang="en-US" sz="1600" u="none" strike="noStrike">
                          <a:effectLst/>
                        </a:rPr>
                        <a:t>BRD7</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0.09</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Observed in </a:t>
                      </a:r>
                      <a:r>
                        <a:rPr lang="en-US" sz="1600" u="none" strike="noStrike" dirty="0" err="1">
                          <a:effectLst/>
                        </a:rPr>
                        <a:t>Totoki</a:t>
                      </a:r>
                      <a:r>
                        <a:rPr lang="en-US" sz="1600" u="none" strike="noStrike" dirty="0">
                          <a:effectLst/>
                        </a:rPr>
                        <a:t> et al.,</a:t>
                      </a:r>
                      <a:r>
                        <a:rPr lang="en-US" sz="1600" u="none" strike="noStrike" baseline="0" dirty="0">
                          <a:effectLst/>
                        </a:rPr>
                        <a:t> 2014 </a:t>
                      </a:r>
                      <a:r>
                        <a:rPr lang="en-US" sz="1600" u="none" strike="noStrike" dirty="0">
                          <a:effectLst/>
                        </a:rPr>
                        <a:t>, Fujimoto</a:t>
                      </a:r>
                      <a:r>
                        <a:rPr lang="en-US" sz="1600" u="none" strike="noStrike" baseline="0" dirty="0">
                          <a:effectLst/>
                        </a:rPr>
                        <a:t> et al., 2016</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NR</a:t>
                      </a:r>
                      <a:endParaRPr lang="en-US" sz="1600" b="0" i="0" u="none" strike="noStrike">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7"/>
                  </a:ext>
                </a:extLst>
              </a:tr>
              <a:tr h="357341">
                <a:tc>
                  <a:txBody>
                    <a:bodyPr/>
                    <a:lstStyle/>
                    <a:p>
                      <a:pPr algn="ctr" fontAlgn="ctr"/>
                      <a:r>
                        <a:rPr lang="en-US" sz="1600" u="none" strike="noStrike">
                          <a:effectLst/>
                        </a:rPr>
                        <a:t>ARID2</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0.09</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Observed in multiple other HCC genomic studies</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0.05</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8"/>
                  </a:ext>
                </a:extLst>
              </a:tr>
              <a:tr h="342134">
                <a:tc>
                  <a:txBody>
                    <a:bodyPr/>
                    <a:lstStyle/>
                    <a:p>
                      <a:pPr algn="ctr" fontAlgn="ctr"/>
                      <a:r>
                        <a:rPr lang="en-US" sz="1600" u="none" strike="noStrike">
                          <a:effectLst/>
                        </a:rPr>
                        <a:t>RPS6KA3</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0.08</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Observed in multiple other HCC genomic studies</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0.04</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09"/>
                  </a:ext>
                </a:extLst>
              </a:tr>
              <a:tr h="364944">
                <a:tc>
                  <a:txBody>
                    <a:bodyPr/>
                    <a:lstStyle/>
                    <a:p>
                      <a:pPr algn="ctr" fontAlgn="ctr"/>
                      <a:r>
                        <a:rPr lang="en-US" sz="1600" u="none" strike="noStrike">
                          <a:effectLst/>
                        </a:rPr>
                        <a:t>IRF2</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0.06</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Reported as an HCC TSG in </a:t>
                      </a:r>
                      <a:r>
                        <a:rPr lang="en-US" sz="1600" u="none" strike="noStrike" dirty="0" err="1">
                          <a:effectLst/>
                        </a:rPr>
                        <a:t>Guichard</a:t>
                      </a:r>
                      <a:r>
                        <a:rPr lang="en-US" sz="1600" u="none" strike="noStrike" baseline="0" dirty="0">
                          <a:effectLst/>
                        </a:rPr>
                        <a:t> et al., 2012</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NR</a:t>
                      </a:r>
                      <a:endParaRPr lang="en-US" sz="1600" b="0" i="0" u="none" strike="noStrike">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0"/>
                  </a:ext>
                </a:extLst>
              </a:tr>
              <a:tr h="534491">
                <a:tc>
                  <a:txBody>
                    <a:bodyPr/>
                    <a:lstStyle/>
                    <a:p>
                      <a:pPr algn="ctr" fontAlgn="ctr"/>
                      <a:r>
                        <a:rPr lang="en-US" sz="1600" u="none" strike="noStrike">
                          <a:effectLst/>
                        </a:rPr>
                        <a:t>RAG1</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0.06</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Activation of immunoglobulin V-D-J recombination.; not likely to have a role in hepatocytes or liver cancer</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NR</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1"/>
                  </a:ext>
                </a:extLst>
              </a:tr>
              <a:tr h="342134">
                <a:tc>
                  <a:txBody>
                    <a:bodyPr/>
                    <a:lstStyle/>
                    <a:p>
                      <a:pPr algn="ctr" fontAlgn="ctr"/>
                      <a:r>
                        <a:rPr lang="en-US" sz="1600" u="none" strike="noStrike">
                          <a:effectLst/>
                        </a:rPr>
                        <a:t>RB1</a:t>
                      </a:r>
                      <a:endParaRPr lang="en-US" sz="1600" b="0" i="1"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0.06</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a:effectLst/>
                        </a:rPr>
                        <a:t>Observed in multiple other HCC genomic studies</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0.04</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2"/>
                  </a:ext>
                </a:extLst>
              </a:tr>
              <a:tr h="402960">
                <a:tc>
                  <a:txBody>
                    <a:bodyPr/>
                    <a:lstStyle/>
                    <a:p>
                      <a:pPr algn="ctr" fontAlgn="ctr"/>
                      <a:r>
                        <a:rPr lang="en-US" sz="1600" u="none" strike="noStrike" dirty="0" err="1">
                          <a:effectLst/>
                        </a:rPr>
                        <a:t>PBRM1</a:t>
                      </a:r>
                      <a:endParaRPr lang="en-US" sz="1600" b="0" i="1"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0.05</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a:effectLst/>
                        </a:rPr>
                        <a:t>TSG</a:t>
                      </a:r>
                      <a:endParaRPr lang="en-US" sz="1600" b="0" i="0" u="none" strike="noStrike">
                        <a:solidFill>
                          <a:srgbClr val="000000"/>
                        </a:solidFill>
                        <a:effectLst/>
                        <a:latin typeface="Times New Roman" panose="02020603050405020304" pitchFamily="18" charset="0"/>
                      </a:endParaRPr>
                    </a:p>
                  </a:txBody>
                  <a:tcPr marL="4554" marR="4554" marT="4554" marB="0" anchor="ctr"/>
                </a:tc>
                <a:tc>
                  <a:txBody>
                    <a:bodyPr/>
                    <a:lstStyle/>
                    <a:p>
                      <a:pPr algn="l" fontAlgn="ctr"/>
                      <a:r>
                        <a:rPr lang="en-US" sz="1600" u="none" strike="noStrike" dirty="0">
                          <a:effectLst/>
                        </a:rPr>
                        <a:t>Observed in multiple other HCC genomic studies</a:t>
                      </a:r>
                      <a:endParaRPr lang="en-US" sz="1600" b="0" i="0" u="none" strike="noStrike" dirty="0">
                        <a:solidFill>
                          <a:srgbClr val="000000"/>
                        </a:solidFill>
                        <a:effectLst/>
                        <a:latin typeface="Times New Roman" panose="02020603050405020304" pitchFamily="18" charset="0"/>
                      </a:endParaRPr>
                    </a:p>
                  </a:txBody>
                  <a:tcPr marL="4554" marR="4554" marT="4554" marB="0" anchor="ctr"/>
                </a:tc>
                <a:tc>
                  <a:txBody>
                    <a:bodyPr/>
                    <a:lstStyle/>
                    <a:p>
                      <a:pPr algn="ctr" fontAlgn="ctr"/>
                      <a:r>
                        <a:rPr lang="en-US" sz="1600" u="none" strike="noStrike" dirty="0">
                          <a:effectLst/>
                        </a:rPr>
                        <a:t>NR</a:t>
                      </a:r>
                      <a:endParaRPr lang="en-US" sz="1600" b="0" i="0" u="none" strike="noStrike" dirty="0">
                        <a:solidFill>
                          <a:srgbClr val="000000"/>
                        </a:solidFill>
                        <a:effectLst/>
                        <a:latin typeface="Times New Roman" panose="02020603050405020304" pitchFamily="18" charset="0"/>
                      </a:endParaRPr>
                    </a:p>
                  </a:txBody>
                  <a:tcPr marL="4554" marR="4554" marT="4554"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0109564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79</a:t>
            </a:fld>
            <a:endParaRPr lang="en-US"/>
          </a:p>
        </p:txBody>
      </p:sp>
      <p:pic>
        <p:nvPicPr>
          <p:cNvPr id="4" name="Picture 3"/>
          <p:cNvPicPr>
            <a:picLocks noChangeAspect="1"/>
          </p:cNvPicPr>
          <p:nvPr/>
        </p:nvPicPr>
        <p:blipFill rotWithShape="1">
          <a:blip r:embed="rId2"/>
          <a:srcRect l="18874" t="23530" r="2664" b="11176"/>
          <a:stretch/>
        </p:blipFill>
        <p:spPr>
          <a:xfrm>
            <a:off x="381000" y="152399"/>
            <a:ext cx="9906000" cy="6532077"/>
          </a:xfrm>
          <a:prstGeom prst="rect">
            <a:avLst/>
          </a:prstGeom>
        </p:spPr>
      </p:pic>
      <p:sp>
        <p:nvSpPr>
          <p:cNvPr id="5" name="TextBox 4"/>
          <p:cNvSpPr txBox="1"/>
          <p:nvPr/>
        </p:nvSpPr>
        <p:spPr>
          <a:xfrm>
            <a:off x="8072944" y="4953000"/>
            <a:ext cx="3948424" cy="707886"/>
          </a:xfrm>
          <a:prstGeom prst="rect">
            <a:avLst/>
          </a:prstGeom>
          <a:solidFill>
            <a:schemeClr val="bg1">
              <a:lumMod val="85000"/>
            </a:schemeClr>
          </a:solidFill>
        </p:spPr>
        <p:txBody>
          <a:bodyPr wrap="square" rtlCol="0">
            <a:spAutoFit/>
          </a:bodyPr>
          <a:lstStyle/>
          <a:p>
            <a:r>
              <a:rPr lang="en-US" sz="2000" dirty="0"/>
              <a:t>M. Heinrich et al 2009</a:t>
            </a:r>
          </a:p>
          <a:p>
            <a:r>
              <a:rPr lang="en-US" sz="2000" dirty="0" err="1"/>
              <a:t>doi:10.1016</a:t>
            </a:r>
            <a:r>
              <a:rPr lang="en-US" sz="2000" dirty="0"/>
              <a:t>/</a:t>
            </a:r>
            <a:r>
              <a:rPr lang="en-US" sz="2000" dirty="0" err="1"/>
              <a:t>j.jep.2009.05.028</a:t>
            </a:r>
            <a:endParaRPr lang="en-US" sz="2000" dirty="0"/>
          </a:p>
        </p:txBody>
      </p:sp>
    </p:spTree>
    <p:extLst>
      <p:ext uri="{BB962C8B-B14F-4D97-AF65-F5344CB8AC3E}">
        <p14:creationId xmlns:p14="http://schemas.microsoft.com/office/powerpoint/2010/main" val="4056637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972800" cy="1143000"/>
          </a:xfrm>
        </p:spPr>
        <p:txBody>
          <a:bodyPr/>
          <a:lstStyle/>
          <a:p>
            <a:pPr algn="l"/>
            <a:r>
              <a:rPr lang="en-US" sz="4000" dirty="0" err="1"/>
              <a:t>1990s</a:t>
            </a:r>
            <a:r>
              <a:rPr lang="en-US" sz="4000" dirty="0"/>
              <a:t>: AA emerges as a human health problem</a:t>
            </a:r>
          </a:p>
        </p:txBody>
      </p:sp>
      <p:sp>
        <p:nvSpPr>
          <p:cNvPr id="4" name="Content Placeholder 3"/>
          <p:cNvSpPr>
            <a:spLocks noGrp="1"/>
          </p:cNvSpPr>
          <p:nvPr>
            <p:ph idx="1"/>
          </p:nvPr>
        </p:nvSpPr>
        <p:spPr>
          <a:xfrm>
            <a:off x="685800" y="1066800"/>
            <a:ext cx="11430000" cy="4525963"/>
          </a:xfrm>
        </p:spPr>
        <p:txBody>
          <a:bodyPr/>
          <a:lstStyle/>
          <a:p>
            <a:r>
              <a:rPr lang="en-US" dirty="0"/>
              <a:t>~100 young women with end stage kidney disease</a:t>
            </a:r>
          </a:p>
          <a:p>
            <a:r>
              <a:rPr lang="en-US" dirty="0"/>
              <a:t>Single weight-loss clinic in Europe</a:t>
            </a:r>
          </a:p>
          <a:p>
            <a:r>
              <a:rPr lang="zh-TW" altLang="en-US" b="1" dirty="0">
                <a:solidFill>
                  <a:srgbClr val="FF0000"/>
                </a:solidFill>
              </a:rPr>
              <a:t>汉</a:t>
            </a:r>
            <a:r>
              <a:rPr lang="zh-TW" altLang="en-US" dirty="0"/>
              <a:t>防己</a:t>
            </a:r>
            <a:r>
              <a:rPr lang="en-US" altLang="zh-TW" dirty="0"/>
              <a:t>, </a:t>
            </a:r>
            <a:r>
              <a:rPr lang="en-US" b="1" dirty="0">
                <a:solidFill>
                  <a:srgbClr val="FF0000"/>
                </a:solidFill>
              </a:rPr>
              <a:t>hàn</a:t>
            </a:r>
            <a:r>
              <a:rPr lang="en-US" dirty="0"/>
              <a:t> </a:t>
            </a:r>
            <a:r>
              <a:rPr lang="en-US" dirty="0" err="1"/>
              <a:t>fáng</a:t>
            </a:r>
            <a:r>
              <a:rPr lang="en-US" dirty="0"/>
              <a:t> </a:t>
            </a:r>
            <a:r>
              <a:rPr lang="en-US" dirty="0" err="1"/>
              <a:t>jǐ</a:t>
            </a:r>
            <a:r>
              <a:rPr lang="en-US" dirty="0"/>
              <a:t>  replaced by </a:t>
            </a:r>
            <a:r>
              <a:rPr lang="zh-CN" altLang="en-US" b="1" dirty="0">
                <a:solidFill>
                  <a:srgbClr val="FF0000"/>
                </a:solidFill>
              </a:rPr>
              <a:t>广</a:t>
            </a:r>
            <a:r>
              <a:rPr lang="zh-CN" altLang="en-US" dirty="0"/>
              <a:t>防己</a:t>
            </a:r>
            <a:r>
              <a:rPr lang="en-US" altLang="zh-CN" dirty="0"/>
              <a:t>, </a:t>
            </a:r>
            <a:r>
              <a:rPr lang="en-US" b="1" dirty="0">
                <a:solidFill>
                  <a:srgbClr val="FF0000"/>
                </a:solidFill>
              </a:rPr>
              <a:t>guǎng</a:t>
            </a:r>
            <a:r>
              <a:rPr lang="en-US" dirty="0"/>
              <a:t> </a:t>
            </a:r>
            <a:r>
              <a:rPr lang="en-US" dirty="0" err="1"/>
              <a:t>fáng</a:t>
            </a:r>
            <a:r>
              <a:rPr lang="en-US" dirty="0"/>
              <a:t> </a:t>
            </a:r>
            <a:r>
              <a:rPr lang="en-US" dirty="0" err="1"/>
              <a:t>jǐ</a:t>
            </a:r>
            <a:endParaRPr lang="en-US" dirty="0"/>
          </a:p>
          <a:p>
            <a:pPr marL="0" indent="0">
              <a:buNone/>
            </a:pPr>
            <a:endParaRPr lang="en-US" dirty="0">
              <a:solidFill>
                <a:srgbClr val="FF0000"/>
              </a:solidFill>
            </a:endParaRP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a:t>
            </a:fld>
            <a:endParaRPr lang="en-US"/>
          </a:p>
        </p:txBody>
      </p:sp>
    </p:spTree>
    <p:extLst>
      <p:ext uri="{BB962C8B-B14F-4D97-AF65-F5344CB8AC3E}">
        <p14:creationId xmlns:p14="http://schemas.microsoft.com/office/powerpoint/2010/main" val="13265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753600" cy="1143000"/>
          </a:xfrm>
        </p:spPr>
        <p:txBody>
          <a:bodyPr/>
          <a:lstStyle/>
          <a:p>
            <a:pPr algn="l"/>
            <a:r>
              <a:rPr lang="en-US" sz="3200" dirty="0"/>
              <a:t>Proposed AAI metabolism, from </a:t>
            </a:r>
            <a:r>
              <a:rPr lang="en-US" sz="3200" dirty="0" err="1"/>
              <a:t>Viktoriya</a:t>
            </a:r>
            <a:r>
              <a:rPr lang="en-US" sz="3200" dirty="0"/>
              <a:t> </a:t>
            </a:r>
            <a:r>
              <a:rPr lang="en-US" sz="3200" dirty="0" err="1"/>
              <a:t>Sidorenko</a:t>
            </a:r>
            <a:r>
              <a:rPr lang="en-US" sz="3200" dirty="0"/>
              <a:t> slide deck “Liver-kidney organs-on-a-chip reveal distant site for </a:t>
            </a:r>
            <a:r>
              <a:rPr lang="en-US" sz="3200" dirty="0" err="1"/>
              <a:t>bioactivation</a:t>
            </a:r>
            <a:r>
              <a:rPr lang="en-US" sz="3200" dirty="0"/>
              <a:t> of human carcinogen”</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80</a:t>
            </a:fld>
            <a:endParaRPr lang="en-US"/>
          </a:p>
        </p:txBody>
      </p:sp>
      <p:pic>
        <p:nvPicPr>
          <p:cNvPr id="4" name="Picture 3"/>
          <p:cNvPicPr>
            <a:picLocks noChangeAspect="1"/>
          </p:cNvPicPr>
          <p:nvPr/>
        </p:nvPicPr>
        <p:blipFill rotWithShape="1">
          <a:blip r:embed="rId2"/>
          <a:srcRect l="14441" t="15055" r="11631" b="10394"/>
          <a:stretch/>
        </p:blipFill>
        <p:spPr>
          <a:xfrm>
            <a:off x="2590800" y="1600200"/>
            <a:ext cx="6725265" cy="5112775"/>
          </a:xfrm>
          <a:prstGeom prst="rect">
            <a:avLst/>
          </a:prstGeom>
        </p:spPr>
      </p:pic>
    </p:spTree>
    <p:extLst>
      <p:ext uri="{BB962C8B-B14F-4D97-AF65-F5344CB8AC3E}">
        <p14:creationId xmlns:p14="http://schemas.microsoft.com/office/powerpoint/2010/main" val="2577216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609600" y="228600"/>
            <a:ext cx="10972800" cy="792162"/>
          </a:xfrm>
        </p:spPr>
        <p:txBody>
          <a:bodyPr/>
          <a:lstStyle/>
          <a:p>
            <a:r>
              <a:rPr lang="en-US" dirty="0"/>
              <a:t>Conceptual context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81</a:t>
            </a:fld>
            <a:endParaRPr lang="en-US"/>
          </a:p>
        </p:txBody>
      </p:sp>
      <p:sp>
        <p:nvSpPr>
          <p:cNvPr id="5" name="TextBox 4"/>
          <p:cNvSpPr txBox="1"/>
          <p:nvPr/>
        </p:nvSpPr>
        <p:spPr>
          <a:xfrm>
            <a:off x="2971801" y="2097108"/>
            <a:ext cx="3871253" cy="584775"/>
          </a:xfrm>
          <a:prstGeom prst="rect">
            <a:avLst/>
          </a:prstGeom>
          <a:noFill/>
        </p:spPr>
        <p:txBody>
          <a:bodyPr wrap="none" rtlCol="0">
            <a:spAutoFit/>
          </a:bodyPr>
          <a:lstStyle/>
          <a:p>
            <a:pPr algn="ctr"/>
            <a:r>
              <a:rPr lang="en-US" sz="3200" dirty="0"/>
              <a:t>Mutational Signatures</a:t>
            </a:r>
          </a:p>
        </p:txBody>
      </p:sp>
      <p:grpSp>
        <p:nvGrpSpPr>
          <p:cNvPr id="21" name="Group 20"/>
          <p:cNvGrpSpPr/>
          <p:nvPr/>
        </p:nvGrpSpPr>
        <p:grpSpPr>
          <a:xfrm>
            <a:off x="1562100" y="1143001"/>
            <a:ext cx="3048000" cy="1045547"/>
            <a:chOff x="38100" y="1143000"/>
            <a:chExt cx="3048000" cy="1045547"/>
          </a:xfrm>
        </p:grpSpPr>
        <p:sp>
          <p:nvSpPr>
            <p:cNvPr id="6" name="TextBox 5"/>
            <p:cNvSpPr txBox="1"/>
            <p:nvPr/>
          </p:nvSpPr>
          <p:spPr>
            <a:xfrm>
              <a:off x="38100" y="1143000"/>
              <a:ext cx="3048000" cy="830997"/>
            </a:xfrm>
            <a:prstGeom prst="rect">
              <a:avLst/>
            </a:prstGeom>
            <a:noFill/>
          </p:spPr>
          <p:txBody>
            <a:bodyPr wrap="square" rtlCol="0">
              <a:spAutoFit/>
            </a:bodyPr>
            <a:lstStyle/>
            <a:p>
              <a:pPr algn="ctr"/>
              <a:r>
                <a:rPr lang="en-US" sz="2400" dirty="0"/>
                <a:t>Statistical and computational analysis</a:t>
              </a:r>
            </a:p>
          </p:txBody>
        </p:sp>
        <p:cxnSp>
          <p:nvCxnSpPr>
            <p:cNvPr id="15" name="Straight Arrow Connector 14"/>
            <p:cNvCxnSpPr/>
            <p:nvPr/>
          </p:nvCxnSpPr>
          <p:spPr>
            <a:xfrm>
              <a:off x="1543050" y="19447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800600" y="1143001"/>
            <a:ext cx="4343400" cy="1045547"/>
            <a:chOff x="3276600" y="1143000"/>
            <a:chExt cx="4343400" cy="1045547"/>
          </a:xfrm>
        </p:grpSpPr>
        <p:sp>
          <p:nvSpPr>
            <p:cNvPr id="7" name="TextBox 6"/>
            <p:cNvSpPr txBox="1"/>
            <p:nvPr/>
          </p:nvSpPr>
          <p:spPr>
            <a:xfrm>
              <a:off x="3276600" y="1143000"/>
              <a:ext cx="4343400" cy="830997"/>
            </a:xfrm>
            <a:prstGeom prst="rect">
              <a:avLst/>
            </a:prstGeom>
            <a:noFill/>
          </p:spPr>
          <p:txBody>
            <a:bodyPr wrap="square" rtlCol="0">
              <a:spAutoFit/>
            </a:bodyPr>
            <a:lstStyle/>
            <a:p>
              <a:pPr algn="ctr"/>
              <a:r>
                <a:rPr lang="en-US" sz="2400" dirty="0"/>
                <a:t>Experimental study of causes of mutational signatures</a:t>
              </a:r>
            </a:p>
          </p:txBody>
        </p:sp>
        <p:cxnSp>
          <p:nvCxnSpPr>
            <p:cNvPr id="17" name="Straight Arrow Connector 16"/>
            <p:cNvCxnSpPr/>
            <p:nvPr/>
          </p:nvCxnSpPr>
          <p:spPr>
            <a:xfrm flipH="1">
              <a:off x="4876800" y="19447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524000" y="2630507"/>
            <a:ext cx="3124200" cy="1143000"/>
            <a:chOff x="0" y="2630507"/>
            <a:chExt cx="3124200" cy="1143000"/>
          </a:xfrm>
        </p:grpSpPr>
        <p:sp>
          <p:nvSpPr>
            <p:cNvPr id="8" name="TextBox 7"/>
            <p:cNvSpPr txBox="1"/>
            <p:nvPr/>
          </p:nvSpPr>
          <p:spPr>
            <a:xfrm>
              <a:off x="0" y="2942510"/>
              <a:ext cx="3124200" cy="830997"/>
            </a:xfrm>
            <a:prstGeom prst="rect">
              <a:avLst/>
            </a:prstGeom>
            <a:noFill/>
          </p:spPr>
          <p:txBody>
            <a:bodyPr wrap="square" rtlCol="0">
              <a:spAutoFit/>
            </a:bodyPr>
            <a:lstStyle/>
            <a:p>
              <a:pPr algn="ctr"/>
              <a:r>
                <a:rPr lang="en-US" sz="2400" dirty="0"/>
                <a:t>Molecular cancer epidemiology</a:t>
              </a:r>
            </a:p>
          </p:txBody>
        </p:sp>
        <p:cxnSp>
          <p:nvCxnSpPr>
            <p:cNvPr id="18" name="Straight Arrow Connector 17"/>
            <p:cNvCxnSpPr/>
            <p:nvPr/>
          </p:nvCxnSpPr>
          <p:spPr>
            <a:xfrm flipH="1">
              <a:off x="1543050" y="26305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410200" y="2630507"/>
            <a:ext cx="2514600" cy="1066800"/>
            <a:chOff x="3886200" y="2630507"/>
            <a:chExt cx="2514600" cy="1066800"/>
          </a:xfrm>
        </p:grpSpPr>
        <p:sp>
          <p:nvSpPr>
            <p:cNvPr id="10" name="TextBox 9"/>
            <p:cNvSpPr txBox="1"/>
            <p:nvPr/>
          </p:nvSpPr>
          <p:spPr>
            <a:xfrm>
              <a:off x="3886200" y="2866310"/>
              <a:ext cx="2514600" cy="830997"/>
            </a:xfrm>
            <a:prstGeom prst="rect">
              <a:avLst/>
            </a:prstGeom>
            <a:noFill/>
          </p:spPr>
          <p:txBody>
            <a:bodyPr wrap="square" rtlCol="0">
              <a:spAutoFit/>
            </a:bodyPr>
            <a:lstStyle/>
            <a:p>
              <a:pPr algn="ctr"/>
              <a:r>
                <a:rPr lang="en-US" sz="2400" dirty="0"/>
                <a:t>How do mutations cause cancer?</a:t>
              </a:r>
            </a:p>
          </p:txBody>
        </p:sp>
        <p:cxnSp>
          <p:nvCxnSpPr>
            <p:cNvPr id="19" name="Straight Arrow Connector 18"/>
            <p:cNvCxnSpPr/>
            <p:nvPr/>
          </p:nvCxnSpPr>
          <p:spPr>
            <a:xfrm>
              <a:off x="4876800" y="2630507"/>
              <a:ext cx="304800" cy="243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191000" y="3773508"/>
            <a:ext cx="4953000" cy="1059597"/>
            <a:chOff x="2667000" y="3773507"/>
            <a:chExt cx="4953000" cy="1059597"/>
          </a:xfrm>
        </p:grpSpPr>
        <p:sp>
          <p:nvSpPr>
            <p:cNvPr id="11" name="TextBox 10"/>
            <p:cNvSpPr txBox="1"/>
            <p:nvPr/>
          </p:nvSpPr>
          <p:spPr>
            <a:xfrm>
              <a:off x="2667000" y="4002107"/>
              <a:ext cx="4953000" cy="830997"/>
            </a:xfrm>
            <a:prstGeom prst="rect">
              <a:avLst/>
            </a:prstGeom>
            <a:noFill/>
          </p:spPr>
          <p:txBody>
            <a:bodyPr wrap="square" rtlCol="0">
              <a:spAutoFit/>
            </a:bodyPr>
            <a:lstStyle/>
            <a:p>
              <a:pPr algn="ctr"/>
              <a:r>
                <a:rPr lang="en-US" sz="2400" dirty="0"/>
                <a:t>Cancer life histories and signature-associated  oncogenic pathways</a:t>
              </a:r>
            </a:p>
          </p:txBody>
        </p:sp>
        <p:cxnSp>
          <p:nvCxnSpPr>
            <p:cNvPr id="25" name="Straight Arrow Connector 24"/>
            <p:cNvCxnSpPr/>
            <p:nvPr/>
          </p:nvCxnSpPr>
          <p:spPr>
            <a:xfrm>
              <a:off x="5143500" y="3773507"/>
              <a:ext cx="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524000" y="3773508"/>
            <a:ext cx="3124200" cy="1135797"/>
            <a:chOff x="0" y="3773507"/>
            <a:chExt cx="3124200" cy="1135797"/>
          </a:xfrm>
        </p:grpSpPr>
        <p:sp>
          <p:nvSpPr>
            <p:cNvPr id="9" name="TextBox 8"/>
            <p:cNvSpPr txBox="1"/>
            <p:nvPr/>
          </p:nvSpPr>
          <p:spPr>
            <a:xfrm>
              <a:off x="0" y="4078307"/>
              <a:ext cx="3124200" cy="830997"/>
            </a:xfrm>
            <a:prstGeom prst="rect">
              <a:avLst/>
            </a:prstGeom>
            <a:noFill/>
          </p:spPr>
          <p:txBody>
            <a:bodyPr wrap="square" rtlCol="0">
              <a:spAutoFit/>
            </a:bodyPr>
            <a:lstStyle/>
            <a:p>
              <a:pPr algn="ctr"/>
              <a:r>
                <a:rPr lang="en-US" sz="2400" dirty="0"/>
                <a:t>Prevention and screening</a:t>
              </a:r>
            </a:p>
          </p:txBody>
        </p:sp>
        <p:cxnSp>
          <p:nvCxnSpPr>
            <p:cNvPr id="27" name="Straight Arrow Connector 26"/>
            <p:cNvCxnSpPr/>
            <p:nvPr/>
          </p:nvCxnSpPr>
          <p:spPr>
            <a:xfrm>
              <a:off x="1562100" y="3773507"/>
              <a:ext cx="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267200" y="4840308"/>
            <a:ext cx="4800600" cy="766465"/>
            <a:chOff x="2743200" y="4840307"/>
            <a:chExt cx="4800600" cy="766465"/>
          </a:xfrm>
        </p:grpSpPr>
        <p:sp>
          <p:nvSpPr>
            <p:cNvPr id="13" name="TextBox 12"/>
            <p:cNvSpPr txBox="1"/>
            <p:nvPr/>
          </p:nvSpPr>
          <p:spPr>
            <a:xfrm>
              <a:off x="2743200" y="5145107"/>
              <a:ext cx="4800600" cy="461665"/>
            </a:xfrm>
            <a:prstGeom prst="rect">
              <a:avLst/>
            </a:prstGeom>
            <a:noFill/>
          </p:spPr>
          <p:txBody>
            <a:bodyPr wrap="square" rtlCol="0">
              <a:spAutoFit/>
            </a:bodyPr>
            <a:lstStyle/>
            <a:p>
              <a:pPr algn="ctr"/>
              <a:r>
                <a:rPr lang="en-US" sz="2400" dirty="0"/>
                <a:t>Specific therapeutic opportunities</a:t>
              </a:r>
            </a:p>
          </p:txBody>
        </p:sp>
        <p:cxnSp>
          <p:nvCxnSpPr>
            <p:cNvPr id="28" name="Straight Arrow Connector 27"/>
            <p:cNvCxnSpPr/>
            <p:nvPr/>
          </p:nvCxnSpPr>
          <p:spPr>
            <a:xfrm>
              <a:off x="5143500" y="4840307"/>
              <a:ext cx="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781800" y="2057401"/>
            <a:ext cx="3886200" cy="1200329"/>
            <a:chOff x="5257800" y="2057400"/>
            <a:chExt cx="3886200" cy="1200329"/>
          </a:xfrm>
        </p:grpSpPr>
        <p:sp>
          <p:nvSpPr>
            <p:cNvPr id="29" name="TextBox 28"/>
            <p:cNvSpPr txBox="1"/>
            <p:nvPr/>
          </p:nvSpPr>
          <p:spPr>
            <a:xfrm>
              <a:off x="6172200" y="2057400"/>
              <a:ext cx="2971800" cy="1200329"/>
            </a:xfrm>
            <a:prstGeom prst="rect">
              <a:avLst/>
            </a:prstGeom>
            <a:noFill/>
          </p:spPr>
          <p:txBody>
            <a:bodyPr wrap="square" rtlCol="0">
              <a:spAutoFit/>
            </a:bodyPr>
            <a:lstStyle/>
            <a:p>
              <a:pPr algn="ctr"/>
              <a:r>
                <a:rPr lang="en-US" sz="2400" dirty="0"/>
                <a:t>New understanding</a:t>
              </a:r>
            </a:p>
            <a:p>
              <a:pPr algn="ctr"/>
              <a:r>
                <a:rPr lang="en-US" sz="2400" dirty="0"/>
                <a:t>of DNA damage and repair</a:t>
              </a:r>
            </a:p>
          </p:txBody>
        </p:sp>
        <p:cxnSp>
          <p:nvCxnSpPr>
            <p:cNvPr id="30" name="Straight Arrow Connector 29"/>
            <p:cNvCxnSpPr/>
            <p:nvPr/>
          </p:nvCxnSpPr>
          <p:spPr>
            <a:xfrm>
              <a:off x="5257800" y="2438400"/>
              <a:ext cx="1143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523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239000" cy="838200"/>
          </a:xfrm>
        </p:spPr>
        <p:txBody>
          <a:bodyPr/>
          <a:lstStyle/>
          <a:p>
            <a:pPr algn="l"/>
            <a:r>
              <a:rPr lang="en-US" sz="3600" dirty="0"/>
              <a:t>Variable and diverse AA content</a:t>
            </a:r>
          </a:p>
        </p:txBody>
      </p:sp>
      <p:sp>
        <p:nvSpPr>
          <p:cNvPr id="3" name="Slide Number Placeholder 2"/>
          <p:cNvSpPr>
            <a:spLocks noGrp="1"/>
          </p:cNvSpPr>
          <p:nvPr>
            <p:ph type="sldNum" sz="quarter" idx="12"/>
          </p:nvPr>
        </p:nvSpPr>
        <p:spPr>
          <a:xfrm>
            <a:off x="8737600" y="6127752"/>
            <a:ext cx="2844800" cy="365125"/>
          </a:xfrm>
        </p:spPr>
        <p:txBody>
          <a:bodyPr/>
          <a:lstStyle/>
          <a:p>
            <a:pPr>
              <a:defRPr/>
            </a:pPr>
            <a:fld id="{47EB465D-2B07-4782-9D38-CDF7B0E66DA7}" type="slidenum">
              <a:rPr lang="en-US" smtClean="0"/>
              <a:pPr>
                <a:defRPr/>
              </a:pPr>
              <a:t>82</a:t>
            </a:fld>
            <a:endParaRPr lang="en-US"/>
          </a:p>
        </p:txBody>
      </p:sp>
      <p:pic>
        <p:nvPicPr>
          <p:cNvPr id="4" name="Picture 3"/>
          <p:cNvPicPr/>
          <p:nvPr/>
        </p:nvPicPr>
        <p:blipFill rotWithShape="1">
          <a:blip r:embed="rId3"/>
          <a:srcRect l="22411" t="34430" r="9955" b="25023"/>
          <a:stretch/>
        </p:blipFill>
        <p:spPr bwMode="auto">
          <a:xfrm>
            <a:off x="1219200" y="2360406"/>
            <a:ext cx="10721862" cy="3735596"/>
          </a:xfrm>
          <a:prstGeom prst="rect">
            <a:avLst/>
          </a:prstGeom>
          <a:extLst>
            <a:ext uri="{53640926-AAD7-44D8-BBD7-CCE9431645EC}">
              <a14:shadowObscured xmlns:a14="http://schemas.microsoft.com/office/drawing/2010/main"/>
            </a:ext>
          </a:extLst>
        </p:spPr>
      </p:pic>
      <p:sp>
        <p:nvSpPr>
          <p:cNvPr id="14" name="TextBox 13"/>
          <p:cNvSpPr txBox="1"/>
          <p:nvPr/>
        </p:nvSpPr>
        <p:spPr>
          <a:xfrm rot="10800000">
            <a:off x="152400" y="2895600"/>
            <a:ext cx="1046440" cy="2993629"/>
          </a:xfrm>
          <a:prstGeom prst="rect">
            <a:avLst/>
          </a:prstGeom>
          <a:noFill/>
        </p:spPr>
        <p:txBody>
          <a:bodyPr vert="eaVert" wrap="square" rtlCol="0">
            <a:spAutoFit/>
          </a:bodyPr>
          <a:lstStyle/>
          <a:p>
            <a:pPr algn="ctr"/>
            <a:r>
              <a:rPr lang="en-US" sz="2800" dirty="0"/>
              <a:t> Each row is a different AA analog</a:t>
            </a:r>
          </a:p>
        </p:txBody>
      </p:sp>
      <p:sp>
        <p:nvSpPr>
          <p:cNvPr id="20" name="TextBox 19"/>
          <p:cNvSpPr txBox="1"/>
          <p:nvPr/>
        </p:nvSpPr>
        <p:spPr>
          <a:xfrm>
            <a:off x="228600" y="838200"/>
            <a:ext cx="10210800" cy="1077218"/>
          </a:xfrm>
          <a:prstGeom prst="rect">
            <a:avLst/>
          </a:prstGeom>
          <a:noFill/>
        </p:spPr>
        <p:txBody>
          <a:bodyPr wrap="square" rtlCol="0">
            <a:spAutoFit/>
          </a:bodyPr>
          <a:lstStyle/>
          <a:p>
            <a:r>
              <a:rPr lang="zh-CN" altLang="en-US" sz="3200" dirty="0"/>
              <a:t>关木通 </a:t>
            </a:r>
            <a:r>
              <a:rPr lang="en-US" altLang="zh-CN" sz="3200" dirty="0"/>
              <a:t>guān mù tōng (stem of</a:t>
            </a:r>
          </a:p>
          <a:p>
            <a:r>
              <a:rPr lang="en-US" altLang="zh-CN" sz="3200" i="1" dirty="0"/>
              <a:t>Aristolochia manshuriensis</a:t>
            </a:r>
            <a:r>
              <a:rPr lang="en-US" altLang="zh-CN" sz="3200" dirty="0"/>
              <a:t>)</a:t>
            </a:r>
            <a:endParaRPr lang="en-US" sz="3200" dirty="0"/>
          </a:p>
        </p:txBody>
      </p:sp>
      <p:sp>
        <p:nvSpPr>
          <p:cNvPr id="22" name="Rectangle 21"/>
          <p:cNvSpPr/>
          <p:nvPr/>
        </p:nvSpPr>
        <p:spPr>
          <a:xfrm>
            <a:off x="850392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156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925312"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8100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336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rot="16200000">
            <a:off x="5648330" y="-1076330"/>
            <a:ext cx="615553" cy="6425813"/>
          </a:xfrm>
          <a:prstGeom prst="rect">
            <a:avLst/>
          </a:prstGeom>
          <a:noFill/>
        </p:spPr>
        <p:txBody>
          <a:bodyPr vert="eaVert" wrap="square" rtlCol="0">
            <a:spAutoFit/>
          </a:bodyPr>
          <a:lstStyle/>
          <a:p>
            <a:pPr algn="ctr"/>
            <a:r>
              <a:rPr lang="en-US" sz="2800" dirty="0"/>
              <a:t> Each column is a sample  </a:t>
            </a:r>
          </a:p>
        </p:txBody>
      </p:sp>
      <p:grpSp>
        <p:nvGrpSpPr>
          <p:cNvPr id="8" name="Group 7"/>
          <p:cNvGrpSpPr/>
          <p:nvPr/>
        </p:nvGrpSpPr>
        <p:grpSpPr>
          <a:xfrm>
            <a:off x="11734800" y="1143000"/>
            <a:ext cx="369333" cy="4724401"/>
            <a:chOff x="11734800" y="1371599"/>
            <a:chExt cx="369333" cy="4724401"/>
          </a:xfrm>
        </p:grpSpPr>
        <p:sp>
          <p:nvSpPr>
            <p:cNvPr id="5" name="TextBox 4"/>
            <p:cNvSpPr txBox="1"/>
            <p:nvPr/>
          </p:nvSpPr>
          <p:spPr>
            <a:xfrm rot="16200000">
              <a:off x="10933299" y="2173101"/>
              <a:ext cx="1972335" cy="369332"/>
            </a:xfrm>
            <a:prstGeom prst="rect">
              <a:avLst/>
            </a:prstGeom>
            <a:noFill/>
          </p:spPr>
          <p:txBody>
            <a:bodyPr wrap="none" rtlCol="0">
              <a:spAutoFit/>
            </a:bodyPr>
            <a:lstStyle/>
            <a:p>
              <a:r>
                <a:rPr lang="en-US" dirty="0"/>
                <a:t>High concentration</a:t>
              </a:r>
            </a:p>
          </p:txBody>
        </p:sp>
        <p:grpSp>
          <p:nvGrpSpPr>
            <p:cNvPr id="7" name="Group 6"/>
            <p:cNvGrpSpPr/>
            <p:nvPr/>
          </p:nvGrpSpPr>
          <p:grpSpPr>
            <a:xfrm>
              <a:off x="11734800" y="1752600"/>
              <a:ext cx="369332" cy="4343400"/>
              <a:chOff x="11734800" y="1752600"/>
              <a:chExt cx="369332" cy="4343400"/>
            </a:xfrm>
          </p:grpSpPr>
          <p:sp>
            <p:nvSpPr>
              <p:cNvPr id="15" name="TextBox 14"/>
              <p:cNvSpPr txBox="1"/>
              <p:nvPr/>
            </p:nvSpPr>
            <p:spPr>
              <a:xfrm rot="16200000">
                <a:off x="9747766" y="3739634"/>
                <a:ext cx="4343400" cy="369332"/>
              </a:xfrm>
              <a:prstGeom prst="rect">
                <a:avLst/>
              </a:prstGeom>
              <a:noFill/>
            </p:spPr>
            <p:txBody>
              <a:bodyPr wrap="square" rtlCol="0">
                <a:spAutoFit/>
              </a:bodyPr>
              <a:lstStyle/>
              <a:p>
                <a:r>
                  <a:rPr lang="en-US" dirty="0"/>
                  <a:t>Low concentration</a:t>
                </a:r>
              </a:p>
            </p:txBody>
          </p:sp>
          <p:sp>
            <p:nvSpPr>
              <p:cNvPr id="6" name="Up Arrow 5"/>
              <p:cNvSpPr/>
              <p:nvPr/>
            </p:nvSpPr>
            <p:spPr>
              <a:xfrm>
                <a:off x="11843266" y="3505200"/>
                <a:ext cx="1524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extBox 8"/>
          <p:cNvSpPr txBox="1"/>
          <p:nvPr/>
        </p:nvSpPr>
        <p:spPr>
          <a:xfrm>
            <a:off x="4267200" y="6172201"/>
            <a:ext cx="6915868" cy="369332"/>
          </a:xfrm>
          <a:prstGeom prst="rect">
            <a:avLst/>
          </a:prstGeom>
          <a:noFill/>
        </p:spPr>
        <p:txBody>
          <a:bodyPr wrap="none" rtlCol="0">
            <a:spAutoFit/>
          </a:bodyPr>
          <a:lstStyle/>
          <a:p>
            <a:r>
              <a:rPr lang="en-US" dirty="0"/>
              <a:t>Michl et al., 2015, J. Natural Products </a:t>
            </a:r>
            <a:r>
              <a:rPr lang="en-US" dirty="0" err="1"/>
              <a:t>doi:10.1021</a:t>
            </a:r>
            <a:r>
              <a:rPr lang="en-US" dirty="0"/>
              <a:t>/</a:t>
            </a:r>
            <a:r>
              <a:rPr lang="en-US" dirty="0" err="1"/>
              <a:t>acs.jnatprod.5b00556</a:t>
            </a:r>
            <a:endParaRPr lang="en-US" dirty="0"/>
          </a:p>
        </p:txBody>
      </p:sp>
      <p:pic>
        <p:nvPicPr>
          <p:cNvPr id="1026" name="Picture 2" descr="关木通"/>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81000"/>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3233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Content Placeholder 4"/>
          <p:cNvPicPr>
            <a:picLocks/>
          </p:cNvPicPr>
          <p:nvPr/>
        </p:nvPicPr>
        <p:blipFill rotWithShape="1">
          <a:blip r:embed="rId3"/>
          <a:srcRect l="1385" t="81025" r="18377" b="1292"/>
          <a:stretch/>
        </p:blipFill>
        <p:spPr bwMode="auto">
          <a:xfrm>
            <a:off x="1621970" y="2920999"/>
            <a:ext cx="7431732" cy="187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 y="-12700"/>
            <a:ext cx="10515600" cy="715099"/>
          </a:xfrm>
        </p:spPr>
        <p:txBody>
          <a:bodyPr>
            <a:normAutofit fontScale="90000"/>
          </a:bodyPr>
          <a:lstStyle/>
          <a:p>
            <a:pPr algn="l"/>
            <a:r>
              <a:rPr lang="en-US" dirty="0"/>
              <a:t>Details of kidney damage from AA</a:t>
            </a:r>
          </a:p>
        </p:txBody>
      </p:sp>
      <p:pic>
        <p:nvPicPr>
          <p:cNvPr id="5" name="Content Placeholder 4"/>
          <p:cNvPicPr>
            <a:picLocks noGrp="1"/>
          </p:cNvPicPr>
          <p:nvPr>
            <p:ph idx="1"/>
          </p:nvPr>
        </p:nvPicPr>
        <p:blipFill rotWithShape="1">
          <a:blip r:embed="rId3"/>
          <a:srcRect l="1385" t="23807" r="18377" b="55367"/>
          <a:stretch/>
        </p:blipFill>
        <p:spPr>
          <a:xfrm>
            <a:off x="1621970" y="685800"/>
            <a:ext cx="7431732" cy="2213684"/>
          </a:xfrm>
          <a:prstGeom prst="rect">
            <a:avLst/>
          </a:prstGeom>
          <a:effectLst/>
        </p:spPr>
      </p:pic>
      <p:sp>
        <p:nvSpPr>
          <p:cNvPr id="6" name="TextBox 5"/>
          <p:cNvSpPr txBox="1"/>
          <p:nvPr/>
        </p:nvSpPr>
        <p:spPr>
          <a:xfrm>
            <a:off x="196817" y="1657290"/>
            <a:ext cx="1250983" cy="400110"/>
          </a:xfrm>
          <a:prstGeom prst="rect">
            <a:avLst/>
          </a:prstGeom>
          <a:solidFill>
            <a:schemeClr val="bg1"/>
          </a:solidFill>
        </p:spPr>
        <p:txBody>
          <a:bodyPr wrap="none" rtlCol="0">
            <a:spAutoFit/>
          </a:bodyPr>
          <a:lstStyle/>
          <a:p>
            <a:pPr algn="r"/>
            <a:r>
              <a:rPr lang="en-US" sz="2000" dirty="0"/>
              <a:t>Untreated</a:t>
            </a:r>
          </a:p>
        </p:txBody>
      </p:sp>
      <p:sp>
        <p:nvSpPr>
          <p:cNvPr id="9" name="TextBox 8"/>
          <p:cNvSpPr txBox="1"/>
          <p:nvPr/>
        </p:nvSpPr>
        <p:spPr>
          <a:xfrm>
            <a:off x="-1" y="3330714"/>
            <a:ext cx="1403383" cy="1015663"/>
          </a:xfrm>
          <a:prstGeom prst="rect">
            <a:avLst/>
          </a:prstGeom>
          <a:solidFill>
            <a:schemeClr val="bg1"/>
          </a:solidFill>
        </p:spPr>
        <p:txBody>
          <a:bodyPr wrap="square" rtlCol="0">
            <a:spAutoFit/>
          </a:bodyPr>
          <a:lstStyle/>
          <a:p>
            <a:pPr algn="r"/>
            <a:r>
              <a:rPr lang="en-US" sz="2000" dirty="0"/>
              <a:t>90 days after AA</a:t>
            </a:r>
          </a:p>
          <a:p>
            <a:pPr algn="r"/>
            <a:r>
              <a:rPr lang="en-US" sz="2000" dirty="0"/>
              <a:t>exposure</a:t>
            </a: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83</a:t>
            </a:fld>
            <a:endParaRPr lang="en-US"/>
          </a:p>
        </p:txBody>
      </p:sp>
      <p:grpSp>
        <p:nvGrpSpPr>
          <p:cNvPr id="68" name="Group 67"/>
          <p:cNvGrpSpPr/>
          <p:nvPr/>
        </p:nvGrpSpPr>
        <p:grpSpPr>
          <a:xfrm>
            <a:off x="6934200" y="5029200"/>
            <a:ext cx="3352800" cy="917377"/>
            <a:chOff x="7239000" y="1447800"/>
            <a:chExt cx="3352800" cy="917377"/>
          </a:xfrm>
        </p:grpSpPr>
        <p:sp>
          <p:nvSpPr>
            <p:cNvPr id="11" name="TextBox 10"/>
            <p:cNvSpPr txBox="1"/>
            <p:nvPr/>
          </p:nvSpPr>
          <p:spPr>
            <a:xfrm>
              <a:off x="7239000" y="1447800"/>
              <a:ext cx="3352800" cy="584775"/>
            </a:xfrm>
            <a:prstGeom prst="rect">
              <a:avLst/>
            </a:prstGeom>
            <a:noFill/>
          </p:spPr>
          <p:txBody>
            <a:bodyPr wrap="square" rtlCol="0">
              <a:spAutoFit/>
            </a:bodyPr>
            <a:lstStyle/>
            <a:p>
              <a:r>
                <a:rPr lang="en-US" sz="1600" dirty="0"/>
                <a:t>Poon, 2013, </a:t>
              </a:r>
              <a:r>
                <a:rPr lang="en-US" sz="1600" dirty="0" err="1"/>
                <a:t>doi:10.1126</a:t>
              </a:r>
              <a:r>
                <a:rPr lang="en-US" sz="1600" dirty="0"/>
                <a:t>/</a:t>
              </a:r>
              <a:r>
                <a:rPr lang="en-US" sz="1600" dirty="0" err="1"/>
                <a:t>scitranslmed.3006086</a:t>
              </a:r>
              <a:endParaRPr lang="en-US" sz="1600" dirty="0"/>
            </a:p>
          </p:txBody>
        </p:sp>
        <p:sp>
          <p:nvSpPr>
            <p:cNvPr id="4" name="TextBox 3"/>
            <p:cNvSpPr txBox="1"/>
            <p:nvPr/>
          </p:nvSpPr>
          <p:spPr>
            <a:xfrm>
              <a:off x="7239000" y="2057400"/>
              <a:ext cx="1835887" cy="307777"/>
            </a:xfrm>
            <a:prstGeom prst="rect">
              <a:avLst/>
            </a:prstGeom>
            <a:noFill/>
          </p:spPr>
          <p:txBody>
            <a:bodyPr wrap="none" rtlCol="0">
              <a:spAutoFit/>
            </a:bodyPr>
            <a:lstStyle/>
            <a:p>
              <a:r>
                <a:rPr lang="en-US" sz="1400" dirty="0" err="1"/>
                <a:t>400X</a:t>
              </a:r>
              <a:r>
                <a:rPr lang="en-US" sz="1400" dirty="0"/>
                <a:t>, scale bar: 25 </a:t>
              </a:r>
              <a:r>
                <a:rPr lang="el-GR" sz="1400" dirty="0"/>
                <a:t>μ</a:t>
              </a:r>
              <a:r>
                <a:rPr lang="en-US" sz="1400" dirty="0"/>
                <a:t>m</a:t>
              </a:r>
            </a:p>
          </p:txBody>
        </p:sp>
      </p:grpSp>
      <p:grpSp>
        <p:nvGrpSpPr>
          <p:cNvPr id="69" name="Group 68"/>
          <p:cNvGrpSpPr/>
          <p:nvPr/>
        </p:nvGrpSpPr>
        <p:grpSpPr>
          <a:xfrm>
            <a:off x="3200400" y="3212068"/>
            <a:ext cx="2819400" cy="369332"/>
            <a:chOff x="2743200" y="5334000"/>
            <a:chExt cx="2819400" cy="369332"/>
          </a:xfrm>
          <a:effectLst>
            <a:outerShdw blurRad="50800" dist="190500" dir="2700000" algn="tl" rotWithShape="0">
              <a:prstClr val="black">
                <a:alpha val="40000"/>
              </a:prstClr>
            </a:outerShdw>
          </a:effectLst>
        </p:grpSpPr>
        <p:cxnSp>
          <p:nvCxnSpPr>
            <p:cNvPr id="21" name="Straight Arrow Connector 20"/>
            <p:cNvCxnSpPr/>
            <p:nvPr/>
          </p:nvCxnSpPr>
          <p:spPr>
            <a:xfrm flipH="1">
              <a:off x="2743200" y="5486400"/>
              <a:ext cx="7620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048001" y="5334000"/>
              <a:ext cx="2514599" cy="369332"/>
            </a:xfrm>
            <a:prstGeom prst="rect">
              <a:avLst/>
            </a:prstGeom>
            <a:solidFill>
              <a:schemeClr val="bg1"/>
            </a:solidFill>
          </p:spPr>
          <p:txBody>
            <a:bodyPr wrap="square" rtlCol="0">
              <a:spAutoFit/>
            </a:bodyPr>
            <a:lstStyle/>
            <a:p>
              <a:r>
                <a:rPr lang="en-US" dirty="0"/>
                <a:t>Inflammatory infiltration</a:t>
              </a:r>
            </a:p>
          </p:txBody>
        </p:sp>
      </p:grpSp>
      <p:grpSp>
        <p:nvGrpSpPr>
          <p:cNvPr id="70" name="Group 69"/>
          <p:cNvGrpSpPr/>
          <p:nvPr/>
        </p:nvGrpSpPr>
        <p:grpSpPr>
          <a:xfrm>
            <a:off x="7924800" y="3276600"/>
            <a:ext cx="2514600" cy="369332"/>
            <a:chOff x="6096000" y="5562600"/>
            <a:chExt cx="2514600" cy="369332"/>
          </a:xfrm>
          <a:effectLst>
            <a:outerShdw blurRad="50800" dist="190500" dir="2700000" algn="tl" rotWithShape="0">
              <a:prstClr val="black">
                <a:alpha val="40000"/>
              </a:prstClr>
            </a:outerShdw>
          </a:effectLst>
        </p:grpSpPr>
        <p:cxnSp>
          <p:nvCxnSpPr>
            <p:cNvPr id="23" name="Straight Arrow Connector 22"/>
            <p:cNvCxnSpPr/>
            <p:nvPr/>
          </p:nvCxnSpPr>
          <p:spPr>
            <a:xfrm flipH="1">
              <a:off x="6096000" y="5747266"/>
              <a:ext cx="16002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553200" y="5562600"/>
              <a:ext cx="2057400" cy="369332"/>
            </a:xfrm>
            <a:prstGeom prst="rect">
              <a:avLst/>
            </a:prstGeom>
            <a:solidFill>
              <a:schemeClr val="bg1"/>
            </a:solidFill>
            <a:ln w="57150">
              <a:solidFill>
                <a:srgbClr val="FF0000"/>
              </a:solidFill>
            </a:ln>
          </p:spPr>
          <p:txBody>
            <a:bodyPr wrap="square" rtlCol="0">
              <a:spAutoFit/>
            </a:bodyPr>
            <a:lstStyle/>
            <a:p>
              <a:r>
                <a:rPr lang="en-US" dirty="0"/>
                <a:t>Urothelial dysplasia</a:t>
              </a:r>
            </a:p>
          </p:txBody>
        </p:sp>
      </p:grpSp>
      <p:grpSp>
        <p:nvGrpSpPr>
          <p:cNvPr id="74" name="Group 73"/>
          <p:cNvGrpSpPr/>
          <p:nvPr/>
        </p:nvGrpSpPr>
        <p:grpSpPr>
          <a:xfrm>
            <a:off x="2590800" y="3810000"/>
            <a:ext cx="3505200" cy="369332"/>
            <a:chOff x="2666999" y="3962400"/>
            <a:chExt cx="3505200" cy="369332"/>
          </a:xfrm>
        </p:grpSpPr>
        <p:cxnSp>
          <p:nvCxnSpPr>
            <p:cNvPr id="20" name="Straight Arrow Connector 19"/>
            <p:cNvCxnSpPr/>
            <p:nvPr/>
          </p:nvCxnSpPr>
          <p:spPr>
            <a:xfrm flipH="1">
              <a:off x="2666999" y="4147066"/>
              <a:ext cx="9144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971800" y="3962400"/>
              <a:ext cx="3200399" cy="369332"/>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dirty="0"/>
                <a:t>Glomerulus: ischemic shrinkage</a:t>
              </a:r>
            </a:p>
          </p:txBody>
        </p:sp>
      </p:grpSp>
      <p:grpSp>
        <p:nvGrpSpPr>
          <p:cNvPr id="73" name="Group 72"/>
          <p:cNvGrpSpPr/>
          <p:nvPr/>
        </p:nvGrpSpPr>
        <p:grpSpPr>
          <a:xfrm>
            <a:off x="5486400" y="4343400"/>
            <a:ext cx="3505200" cy="646331"/>
            <a:chOff x="4572000" y="6248400"/>
            <a:chExt cx="3505200" cy="646331"/>
          </a:xfrm>
        </p:grpSpPr>
        <p:cxnSp>
          <p:nvCxnSpPr>
            <p:cNvPr id="22" name="Straight Arrow Connector 21"/>
            <p:cNvCxnSpPr/>
            <p:nvPr/>
          </p:nvCxnSpPr>
          <p:spPr>
            <a:xfrm flipH="1">
              <a:off x="4572000" y="6342965"/>
              <a:ext cx="457201"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800600" y="6248400"/>
              <a:ext cx="3276600" cy="646331"/>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dirty="0"/>
                <a:t>Tubule with naked basement membrane (necrotic epithelium)</a:t>
              </a:r>
            </a:p>
          </p:txBody>
        </p:sp>
      </p:grpSp>
      <p:sp>
        <p:nvSpPr>
          <p:cNvPr id="64" name="TextBox 63"/>
          <p:cNvSpPr txBox="1"/>
          <p:nvPr/>
        </p:nvSpPr>
        <p:spPr>
          <a:xfrm>
            <a:off x="7772400" y="304800"/>
            <a:ext cx="4267200" cy="1200329"/>
          </a:xfrm>
          <a:prstGeom prst="rect">
            <a:avLst/>
          </a:prstGeom>
          <a:solidFill>
            <a:schemeClr val="bg1"/>
          </a:solidFill>
          <a:ln w="57150">
            <a:solidFill>
              <a:srgbClr val="FF0000"/>
            </a:solidFill>
          </a:ln>
          <a:effectLst>
            <a:outerShdw blurRad="50800" dist="190500" dir="2700000" algn="tl" rotWithShape="0">
              <a:prstClr val="black">
                <a:alpha val="40000"/>
              </a:prstClr>
            </a:outerShdw>
          </a:effectLst>
        </p:spPr>
        <p:txBody>
          <a:bodyPr wrap="square" rtlCol="0">
            <a:spAutoFit/>
          </a:bodyPr>
          <a:lstStyle/>
          <a:p>
            <a:r>
              <a:rPr lang="en-US" dirty="0"/>
              <a:t>Important: Leads to cancer </a:t>
            </a:r>
          </a:p>
          <a:p>
            <a:r>
              <a:rPr lang="en-US" dirty="0"/>
              <a:t>Many patients with AA kidney failure develop urothelial cancer</a:t>
            </a:r>
          </a:p>
          <a:p>
            <a:r>
              <a:rPr lang="en-US" dirty="0"/>
              <a:t>(</a:t>
            </a:r>
            <a:r>
              <a:rPr lang="en-US" dirty="0" err="1"/>
              <a:t>Nortier</a:t>
            </a:r>
            <a:r>
              <a:rPr lang="en-US" dirty="0"/>
              <a:t> et al., 2000, </a:t>
            </a:r>
            <a:r>
              <a:rPr lang="en-US" dirty="0" err="1"/>
              <a:t>NEJM</a:t>
            </a:r>
            <a:r>
              <a:rPr lang="en-US" dirty="0"/>
              <a:t>)</a:t>
            </a:r>
          </a:p>
        </p:txBody>
      </p:sp>
      <p:sp>
        <p:nvSpPr>
          <p:cNvPr id="66" name="TextBox 65"/>
          <p:cNvSpPr txBox="1"/>
          <p:nvPr/>
        </p:nvSpPr>
        <p:spPr>
          <a:xfrm>
            <a:off x="7772400" y="1752600"/>
            <a:ext cx="4267200" cy="646331"/>
          </a:xfrm>
          <a:prstGeom prst="rect">
            <a:avLst/>
          </a:prstGeom>
          <a:solidFill>
            <a:schemeClr val="bg1"/>
          </a:solidFill>
          <a:ln w="57150">
            <a:solidFill>
              <a:srgbClr val="FF0000"/>
            </a:solidFill>
          </a:ln>
          <a:effectLst>
            <a:outerShdw blurRad="50800" dist="190500" dir="2700000" algn="tl" rotWithShape="0">
              <a:prstClr val="black">
                <a:alpha val="40000"/>
              </a:prstClr>
            </a:outerShdw>
          </a:effectLst>
        </p:spPr>
        <p:txBody>
          <a:bodyPr wrap="square" rtlCol="0">
            <a:spAutoFit/>
          </a:bodyPr>
          <a:lstStyle/>
          <a:p>
            <a:r>
              <a:rPr lang="en-US" dirty="0"/>
              <a:t>Upper tract (near kidney)</a:t>
            </a:r>
          </a:p>
          <a:p>
            <a:r>
              <a:rPr lang="en-US" dirty="0"/>
              <a:t>Normally rare</a:t>
            </a:r>
          </a:p>
        </p:txBody>
      </p:sp>
    </p:spTree>
    <p:extLst>
      <p:ext uri="{BB962C8B-B14F-4D97-AF65-F5344CB8AC3E}">
        <p14:creationId xmlns:p14="http://schemas.microsoft.com/office/powerpoint/2010/main" val="12460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84</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47287" b="2494"/>
          <a:stretch/>
        </p:blipFill>
        <p:spPr>
          <a:xfrm>
            <a:off x="1447800" y="76200"/>
            <a:ext cx="8991600" cy="6560488"/>
          </a:xfrm>
          <a:prstGeom prst="rect">
            <a:avLst/>
          </a:prstGeom>
        </p:spPr>
      </p:pic>
      <p:sp>
        <p:nvSpPr>
          <p:cNvPr id="2" name="Rounded Rectangle 1"/>
          <p:cNvSpPr/>
          <p:nvPr/>
        </p:nvSpPr>
        <p:spPr>
          <a:xfrm>
            <a:off x="6019800" y="76200"/>
            <a:ext cx="1905000" cy="6705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350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152400"/>
            <a:ext cx="9355015" cy="914400"/>
          </a:xfrm>
        </p:spPr>
        <p:txBody>
          <a:bodyPr>
            <a:normAutofit/>
          </a:bodyPr>
          <a:lstStyle/>
          <a:p>
            <a:pPr algn="l"/>
            <a:r>
              <a:rPr lang="en-US" sz="2800" dirty="0">
                <a:solidFill>
                  <a:srgbClr val="FF0000"/>
                </a:solidFill>
              </a:rPr>
              <a:t>Number of AA mutations was variable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85</a:t>
            </a:fld>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220" t="55597" r="48010" b="-2560"/>
          <a:stretch/>
        </p:blipFill>
        <p:spPr>
          <a:xfrm rot="16200000">
            <a:off x="3173699" y="-1954499"/>
            <a:ext cx="4610100" cy="9738298"/>
          </a:xfrm>
          <a:prstGeom prst="rect">
            <a:avLst/>
          </a:prstGeom>
        </p:spPr>
      </p:pic>
      <p:sp>
        <p:nvSpPr>
          <p:cNvPr id="5" name="TextBox 4"/>
          <p:cNvSpPr txBox="1"/>
          <p:nvPr/>
        </p:nvSpPr>
        <p:spPr>
          <a:xfrm rot="16200000">
            <a:off x="5420213" y="2656987"/>
            <a:ext cx="1819729" cy="6411755"/>
          </a:xfrm>
          <a:prstGeom prst="rect">
            <a:avLst/>
          </a:prstGeom>
          <a:noFill/>
        </p:spPr>
        <p:txBody>
          <a:bodyPr wrap="none" rtlCol="0">
            <a:spAutoFit/>
          </a:bodyPr>
          <a:lstStyle/>
          <a:p>
            <a:pPr>
              <a:lnSpc>
                <a:spcPts val="5000"/>
              </a:lnSpc>
            </a:pPr>
            <a:r>
              <a:rPr lang="en-US" sz="2000" dirty="0"/>
              <a:t>Taiwan</a:t>
            </a:r>
          </a:p>
          <a:p>
            <a:pPr>
              <a:lnSpc>
                <a:spcPts val="5000"/>
              </a:lnSpc>
            </a:pPr>
            <a:r>
              <a:rPr lang="en-US" sz="2000" dirty="0"/>
              <a:t>Mainland China</a:t>
            </a:r>
          </a:p>
          <a:p>
            <a:pPr>
              <a:lnSpc>
                <a:spcPts val="5000"/>
              </a:lnSpc>
            </a:pPr>
            <a:r>
              <a:rPr lang="en-US" sz="2000" dirty="0"/>
              <a:t>Other SE Asia</a:t>
            </a:r>
          </a:p>
          <a:p>
            <a:pPr>
              <a:lnSpc>
                <a:spcPts val="5000"/>
              </a:lnSpc>
            </a:pPr>
            <a:r>
              <a:rPr lang="en-US" sz="2000" dirty="0"/>
              <a:t>Vietnam</a:t>
            </a:r>
          </a:p>
          <a:p>
            <a:pPr>
              <a:lnSpc>
                <a:spcPts val="5000"/>
              </a:lnSpc>
            </a:pPr>
            <a:r>
              <a:rPr lang="en-US" sz="2000" dirty="0"/>
              <a:t>Korea</a:t>
            </a:r>
          </a:p>
          <a:p>
            <a:pPr>
              <a:lnSpc>
                <a:spcPts val="5000"/>
              </a:lnSpc>
            </a:pPr>
            <a:r>
              <a:rPr lang="en-US" sz="2000" dirty="0"/>
              <a:t>Japan</a:t>
            </a:r>
          </a:p>
          <a:p>
            <a:pPr>
              <a:lnSpc>
                <a:spcPts val="5000"/>
              </a:lnSpc>
            </a:pPr>
            <a:r>
              <a:rPr lang="en-US" sz="2000" dirty="0"/>
              <a:t>North America</a:t>
            </a:r>
          </a:p>
          <a:p>
            <a:pPr>
              <a:lnSpc>
                <a:spcPts val="5000"/>
              </a:lnSpc>
            </a:pPr>
            <a:r>
              <a:rPr lang="en-US" sz="2000" dirty="0"/>
              <a:t>Europe</a:t>
            </a:r>
          </a:p>
          <a:p>
            <a:pPr>
              <a:lnSpc>
                <a:spcPts val="5000"/>
              </a:lnSpc>
            </a:pPr>
            <a:r>
              <a:rPr lang="en-US" sz="2000" dirty="0"/>
              <a:t>Mayo Clinic</a:t>
            </a:r>
          </a:p>
          <a:p>
            <a:pPr>
              <a:lnSpc>
                <a:spcPts val="5000"/>
              </a:lnSpc>
            </a:pPr>
            <a:r>
              <a:rPr lang="en-US" sz="2000" dirty="0"/>
              <a:t>No information</a:t>
            </a:r>
          </a:p>
        </p:txBody>
      </p:sp>
      <p:sp>
        <p:nvSpPr>
          <p:cNvPr id="6" name="TextBox 5"/>
          <p:cNvSpPr txBox="1"/>
          <p:nvPr/>
        </p:nvSpPr>
        <p:spPr>
          <a:xfrm rot="16200000">
            <a:off x="-955989" y="2479989"/>
            <a:ext cx="4516173" cy="1384995"/>
          </a:xfrm>
          <a:prstGeom prst="rect">
            <a:avLst/>
          </a:prstGeom>
          <a:solidFill>
            <a:schemeClr val="bg1"/>
          </a:solidFill>
        </p:spPr>
        <p:txBody>
          <a:bodyPr wrap="none" rtlCol="0">
            <a:spAutoFit/>
          </a:bodyPr>
          <a:lstStyle/>
          <a:p>
            <a:pPr algn="ctr"/>
            <a:r>
              <a:rPr lang="en-US" sz="2800" dirty="0"/>
              <a:t>AA signature mutations</a:t>
            </a:r>
          </a:p>
          <a:p>
            <a:pPr algn="ctr"/>
            <a:r>
              <a:rPr lang="en-US" sz="2800" dirty="0"/>
              <a:t>in tumours with the signature</a:t>
            </a:r>
          </a:p>
          <a:p>
            <a:pPr algn="ctr"/>
            <a:r>
              <a:rPr lang="en-US" sz="2800" dirty="0"/>
              <a:t>(mutations per megabase)</a:t>
            </a:r>
          </a:p>
        </p:txBody>
      </p:sp>
      <p:grpSp>
        <p:nvGrpSpPr>
          <p:cNvPr id="10" name="Group 9"/>
          <p:cNvGrpSpPr/>
          <p:nvPr/>
        </p:nvGrpSpPr>
        <p:grpSpPr>
          <a:xfrm>
            <a:off x="152400" y="2738735"/>
            <a:ext cx="3124200" cy="430887"/>
            <a:chOff x="152400" y="2667000"/>
            <a:chExt cx="3124200" cy="430887"/>
          </a:xfrm>
        </p:grpSpPr>
        <p:sp>
          <p:nvSpPr>
            <p:cNvPr id="7" name="Right Arrow 6"/>
            <p:cNvSpPr/>
            <p:nvPr/>
          </p:nvSpPr>
          <p:spPr>
            <a:xfrm>
              <a:off x="2286000" y="2745432"/>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2667000"/>
              <a:ext cx="2926122" cy="430887"/>
            </a:xfrm>
            <a:prstGeom prst="rect">
              <a:avLst/>
            </a:prstGeom>
            <a:solidFill>
              <a:schemeClr val="bg1"/>
            </a:solidFill>
            <a:effectLst>
              <a:outerShdw blurRad="50800" dist="190500" dir="2700000" algn="tl" rotWithShape="0">
                <a:prstClr val="black">
                  <a:alpha val="40000"/>
                </a:prstClr>
              </a:outerShdw>
            </a:effectLst>
          </p:spPr>
          <p:txBody>
            <a:bodyPr wrap="none" rtlCol="0">
              <a:spAutoFit/>
            </a:bodyPr>
            <a:lstStyle/>
            <a:p>
              <a:r>
                <a:rPr lang="en-US" altLang="zh-CN" sz="2200" dirty="0"/>
                <a:t>2.26 AA mutations / Mb</a:t>
              </a:r>
              <a:endParaRPr lang="en-US" sz="2200" dirty="0"/>
            </a:p>
          </p:txBody>
        </p:sp>
      </p:grpSp>
      <p:grpSp>
        <p:nvGrpSpPr>
          <p:cNvPr id="13" name="Group 12"/>
          <p:cNvGrpSpPr/>
          <p:nvPr/>
        </p:nvGrpSpPr>
        <p:grpSpPr>
          <a:xfrm>
            <a:off x="762000" y="4034135"/>
            <a:ext cx="3124200" cy="430887"/>
            <a:chOff x="152400" y="2667000"/>
            <a:chExt cx="3124200" cy="430887"/>
          </a:xfrm>
        </p:grpSpPr>
        <p:sp>
          <p:nvSpPr>
            <p:cNvPr id="14" name="Right Arrow 13"/>
            <p:cNvSpPr/>
            <p:nvPr/>
          </p:nvSpPr>
          <p:spPr>
            <a:xfrm>
              <a:off x="2286000" y="2745432"/>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2667000"/>
              <a:ext cx="2926122" cy="430887"/>
            </a:xfrm>
            <a:prstGeom prst="rect">
              <a:avLst/>
            </a:prstGeom>
            <a:solidFill>
              <a:schemeClr val="bg1"/>
            </a:solidFill>
            <a:effectLst>
              <a:outerShdw blurRad="50800" dist="190500" dir="2700000" algn="tl" rotWithShape="0">
                <a:prstClr val="black">
                  <a:alpha val="40000"/>
                </a:prstClr>
              </a:outerShdw>
            </a:effectLst>
          </p:spPr>
          <p:txBody>
            <a:bodyPr wrap="none" rtlCol="0">
              <a:spAutoFit/>
            </a:bodyPr>
            <a:lstStyle/>
            <a:p>
              <a:r>
                <a:rPr lang="en-US" altLang="zh-CN" sz="2200" dirty="0"/>
                <a:t>0.29 AA mutations / Mb</a:t>
              </a:r>
              <a:endParaRPr lang="en-US" sz="2200" dirty="0"/>
            </a:p>
          </p:txBody>
        </p:sp>
      </p:grpSp>
    </p:spTree>
    <p:extLst>
      <p:ext uri="{BB962C8B-B14F-4D97-AF65-F5344CB8AC3E}">
        <p14:creationId xmlns:p14="http://schemas.microsoft.com/office/powerpoint/2010/main" val="27765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982199" cy="914400"/>
          </a:xfrm>
        </p:spPr>
        <p:txBody>
          <a:bodyPr>
            <a:normAutofit/>
          </a:bodyPr>
          <a:lstStyle/>
          <a:p>
            <a:pPr algn="l"/>
            <a:r>
              <a:rPr lang="en-US" sz="2800" dirty="0"/>
              <a:t>Number of </a:t>
            </a:r>
            <a:r>
              <a:rPr lang="en-US" sz="2800" dirty="0">
                <a:solidFill>
                  <a:srgbClr val="FF0000"/>
                </a:solidFill>
              </a:rPr>
              <a:t>AA-mutated cancer driver genes </a:t>
            </a:r>
            <a:r>
              <a:rPr lang="en-US" sz="2800" dirty="0"/>
              <a:t>was variable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86</a:t>
            </a:fld>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7894" t="55253" r="1143" b="-2216"/>
          <a:stretch/>
        </p:blipFill>
        <p:spPr>
          <a:xfrm rot="16200000">
            <a:off x="3445842" y="-2150442"/>
            <a:ext cx="4065814" cy="9738298"/>
          </a:xfrm>
          <a:prstGeom prst="rect">
            <a:avLst/>
          </a:prstGeom>
        </p:spPr>
      </p:pic>
      <p:sp>
        <p:nvSpPr>
          <p:cNvPr id="6" name="TextBox 5"/>
          <p:cNvSpPr txBox="1"/>
          <p:nvPr/>
        </p:nvSpPr>
        <p:spPr>
          <a:xfrm rot="16200000">
            <a:off x="-1116961" y="2230595"/>
            <a:ext cx="5064592" cy="1815882"/>
          </a:xfrm>
          <a:prstGeom prst="rect">
            <a:avLst/>
          </a:prstGeom>
          <a:solidFill>
            <a:schemeClr val="bg1"/>
          </a:solidFill>
        </p:spPr>
        <p:txBody>
          <a:bodyPr wrap="none" rtlCol="0">
            <a:spAutoFit/>
          </a:bodyPr>
          <a:lstStyle/>
          <a:p>
            <a:pPr algn="ctr"/>
            <a:endParaRPr lang="en-US" sz="2800" dirty="0"/>
          </a:p>
          <a:p>
            <a:pPr algn="ctr"/>
            <a:r>
              <a:rPr lang="en-US" sz="2800" dirty="0"/>
              <a:t>AA signature mutations</a:t>
            </a:r>
          </a:p>
          <a:p>
            <a:pPr algn="ctr"/>
            <a:r>
              <a:rPr lang="en-US" sz="2800" dirty="0"/>
              <a:t>in tumours in known driver genes</a:t>
            </a:r>
          </a:p>
          <a:p>
            <a:pPr algn="ctr"/>
            <a:r>
              <a:rPr lang="en-US" sz="2800" dirty="0"/>
              <a:t>(counts)</a:t>
            </a:r>
          </a:p>
        </p:txBody>
      </p:sp>
      <p:sp>
        <p:nvSpPr>
          <p:cNvPr id="7" name="TextBox 6"/>
          <p:cNvSpPr txBox="1"/>
          <p:nvPr/>
        </p:nvSpPr>
        <p:spPr>
          <a:xfrm rot="16200000">
            <a:off x="5420213" y="2656987"/>
            <a:ext cx="1819729" cy="6411755"/>
          </a:xfrm>
          <a:prstGeom prst="rect">
            <a:avLst/>
          </a:prstGeom>
          <a:noFill/>
        </p:spPr>
        <p:txBody>
          <a:bodyPr wrap="none" rtlCol="0">
            <a:spAutoFit/>
          </a:bodyPr>
          <a:lstStyle/>
          <a:p>
            <a:pPr>
              <a:lnSpc>
                <a:spcPts val="5000"/>
              </a:lnSpc>
            </a:pPr>
            <a:r>
              <a:rPr lang="en-US" sz="2000" dirty="0"/>
              <a:t>Taiwan</a:t>
            </a:r>
          </a:p>
          <a:p>
            <a:pPr>
              <a:lnSpc>
                <a:spcPts val="5000"/>
              </a:lnSpc>
            </a:pPr>
            <a:r>
              <a:rPr lang="en-US" sz="2000" dirty="0"/>
              <a:t>Mainland China</a:t>
            </a:r>
          </a:p>
          <a:p>
            <a:pPr>
              <a:lnSpc>
                <a:spcPts val="5000"/>
              </a:lnSpc>
            </a:pPr>
            <a:r>
              <a:rPr lang="en-US" sz="2000" dirty="0"/>
              <a:t>Other SE Asia</a:t>
            </a:r>
          </a:p>
          <a:p>
            <a:pPr>
              <a:lnSpc>
                <a:spcPts val="5000"/>
              </a:lnSpc>
            </a:pPr>
            <a:r>
              <a:rPr lang="en-US" sz="2000" dirty="0"/>
              <a:t>Vietnam</a:t>
            </a:r>
          </a:p>
          <a:p>
            <a:pPr>
              <a:lnSpc>
                <a:spcPts val="5000"/>
              </a:lnSpc>
            </a:pPr>
            <a:r>
              <a:rPr lang="en-US" sz="2000" dirty="0"/>
              <a:t>Korea</a:t>
            </a:r>
          </a:p>
          <a:p>
            <a:pPr>
              <a:lnSpc>
                <a:spcPts val="5000"/>
              </a:lnSpc>
            </a:pPr>
            <a:r>
              <a:rPr lang="en-US" sz="2000" dirty="0"/>
              <a:t>Japan</a:t>
            </a:r>
          </a:p>
          <a:p>
            <a:pPr>
              <a:lnSpc>
                <a:spcPts val="5000"/>
              </a:lnSpc>
            </a:pPr>
            <a:r>
              <a:rPr lang="en-US" sz="2000" dirty="0"/>
              <a:t>North America</a:t>
            </a:r>
          </a:p>
          <a:p>
            <a:pPr>
              <a:lnSpc>
                <a:spcPts val="5000"/>
              </a:lnSpc>
            </a:pPr>
            <a:r>
              <a:rPr lang="en-US" sz="2000" dirty="0"/>
              <a:t>Europe</a:t>
            </a:r>
          </a:p>
          <a:p>
            <a:pPr>
              <a:lnSpc>
                <a:spcPts val="5000"/>
              </a:lnSpc>
            </a:pPr>
            <a:r>
              <a:rPr lang="en-US" sz="2000" dirty="0"/>
              <a:t>Mayo Clinic</a:t>
            </a:r>
          </a:p>
          <a:p>
            <a:pPr>
              <a:lnSpc>
                <a:spcPts val="5000"/>
              </a:lnSpc>
            </a:pPr>
            <a:r>
              <a:rPr lang="en-US" sz="2000" dirty="0"/>
              <a:t>No information</a:t>
            </a:r>
          </a:p>
        </p:txBody>
      </p:sp>
      <p:sp>
        <p:nvSpPr>
          <p:cNvPr id="10" name="TextBox 9"/>
          <p:cNvSpPr txBox="1"/>
          <p:nvPr/>
        </p:nvSpPr>
        <p:spPr>
          <a:xfrm>
            <a:off x="3962400" y="990600"/>
            <a:ext cx="6248400" cy="1815882"/>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sz="2800" dirty="0"/>
              <a:t>Nevertheless…</a:t>
            </a:r>
          </a:p>
          <a:p>
            <a:endParaRPr lang="en-US" sz="2800" dirty="0"/>
          </a:p>
          <a:p>
            <a:r>
              <a:rPr lang="en-US" sz="2800" dirty="0"/>
              <a:t>Overall, many tumors had AA mutations in known cancer driver genes</a:t>
            </a:r>
          </a:p>
        </p:txBody>
      </p:sp>
      <p:grpSp>
        <p:nvGrpSpPr>
          <p:cNvPr id="12" name="Group 11"/>
          <p:cNvGrpSpPr/>
          <p:nvPr/>
        </p:nvGrpSpPr>
        <p:grpSpPr>
          <a:xfrm>
            <a:off x="0" y="2819400"/>
            <a:ext cx="3352800" cy="769441"/>
            <a:chOff x="-150707" y="2667000"/>
            <a:chExt cx="3427307" cy="769441"/>
          </a:xfrm>
        </p:grpSpPr>
        <p:sp>
          <p:nvSpPr>
            <p:cNvPr id="13" name="Right Arrow 12"/>
            <p:cNvSpPr/>
            <p:nvPr/>
          </p:nvSpPr>
          <p:spPr>
            <a:xfrm>
              <a:off x="2286000" y="2895600"/>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50707" y="2667000"/>
              <a:ext cx="3048000" cy="769441"/>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sz="2200" dirty="0"/>
                <a:t>Taiwan: 2 AA mutations in known cancer drivers</a:t>
              </a:r>
            </a:p>
          </p:txBody>
        </p:sp>
      </p:grpSp>
      <p:grpSp>
        <p:nvGrpSpPr>
          <p:cNvPr id="15" name="Group 14"/>
          <p:cNvGrpSpPr/>
          <p:nvPr/>
        </p:nvGrpSpPr>
        <p:grpSpPr>
          <a:xfrm>
            <a:off x="152400" y="3429000"/>
            <a:ext cx="3974787" cy="1107996"/>
            <a:chOff x="-150707" y="2667000"/>
            <a:chExt cx="3648512" cy="1107996"/>
          </a:xfrm>
        </p:grpSpPr>
        <p:sp>
          <p:nvSpPr>
            <p:cNvPr id="16" name="Right Arrow 15"/>
            <p:cNvSpPr/>
            <p:nvPr/>
          </p:nvSpPr>
          <p:spPr>
            <a:xfrm>
              <a:off x="2507205" y="2743200"/>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50707" y="2667000"/>
              <a:ext cx="3077582" cy="1107996"/>
            </a:xfrm>
            <a:prstGeom prst="rect">
              <a:avLst/>
            </a:prstGeom>
            <a:solidFill>
              <a:schemeClr val="bg1"/>
            </a:solidFill>
            <a:effectLst>
              <a:outerShdw blurRad="50800" dist="190500" dir="2700000" algn="tl" rotWithShape="0">
                <a:prstClr val="black">
                  <a:alpha val="40000"/>
                </a:prstClr>
              </a:outerShdw>
            </a:effectLst>
          </p:spPr>
          <p:txBody>
            <a:bodyPr wrap="square" rtlCol="0">
              <a:spAutoFit/>
            </a:bodyPr>
            <a:lstStyle/>
            <a:p>
              <a:r>
                <a:rPr lang="en-US" sz="2200" dirty="0"/>
                <a:t>Mainland: only a few with 1 AA mutation in known cancer driver gene</a:t>
              </a:r>
            </a:p>
          </p:txBody>
        </p:sp>
      </p:grpSp>
    </p:spTree>
    <p:extLst>
      <p:ext uri="{BB962C8B-B14F-4D97-AF65-F5344CB8AC3E}">
        <p14:creationId xmlns:p14="http://schemas.microsoft.com/office/powerpoint/2010/main" val="34156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924800" cy="762000"/>
          </a:xfrm>
        </p:spPr>
        <p:txBody>
          <a:bodyPr/>
          <a:lstStyle/>
          <a:p>
            <a:pPr algn="l"/>
            <a:r>
              <a:rPr lang="en-US" sz="3600"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87</a:t>
            </a:fld>
            <a:endParaRPr lang="en-US"/>
          </a:p>
        </p:txBody>
      </p:sp>
      <p:sp>
        <p:nvSpPr>
          <p:cNvPr id="4" name="TextBox 3"/>
          <p:cNvSpPr txBox="1"/>
          <p:nvPr/>
        </p:nvSpPr>
        <p:spPr>
          <a:xfrm>
            <a:off x="457200" y="838200"/>
            <a:ext cx="5715000" cy="3785652"/>
          </a:xfrm>
          <a:prstGeom prst="rect">
            <a:avLst/>
          </a:prstGeom>
          <a:noFill/>
        </p:spPr>
        <p:txBody>
          <a:bodyPr wrap="square" rtlCol="0">
            <a:spAutoFit/>
          </a:bodyPr>
          <a:lstStyle/>
          <a:p>
            <a:r>
              <a:rPr lang="en-US" sz="2800" b="1" dirty="0"/>
              <a:t>The mutational features of aristolochic acid-induced mouse and human liver cancers</a:t>
            </a:r>
          </a:p>
          <a:p>
            <a:r>
              <a:rPr lang="en-US" sz="2800" dirty="0"/>
              <a:t>Zhao-Ning Lu, Qing Luo, Li-Nan Zhao, Yi Shi, Xian-Bin Su, </a:t>
            </a:r>
          </a:p>
          <a:p>
            <a:r>
              <a:rPr lang="en-US" sz="2800" dirty="0" err="1"/>
              <a:t>Ze-Guang</a:t>
            </a:r>
            <a:r>
              <a:rPr lang="en-US" sz="2800" dirty="0"/>
              <a:t> Han</a:t>
            </a:r>
          </a:p>
          <a:p>
            <a:r>
              <a:rPr lang="en-US" sz="2000" b="1" dirty="0"/>
              <a:t>doi:</a:t>
            </a:r>
            <a:r>
              <a:rPr lang="en-US" sz="2000" dirty="0"/>
              <a:t> https://doi.org/10.1101/507301</a:t>
            </a:r>
          </a:p>
          <a:p>
            <a:r>
              <a:rPr lang="en-US" sz="2800" dirty="0"/>
              <a:t>Dec 28, 2018</a:t>
            </a:r>
          </a:p>
          <a:p>
            <a:endParaRPr lang="en-US" sz="2400" dirty="0"/>
          </a:p>
        </p:txBody>
      </p:sp>
      <p:grpSp>
        <p:nvGrpSpPr>
          <p:cNvPr id="17" name="Group 16"/>
          <p:cNvGrpSpPr/>
          <p:nvPr/>
        </p:nvGrpSpPr>
        <p:grpSpPr>
          <a:xfrm>
            <a:off x="6248402" y="685800"/>
            <a:ext cx="3367596" cy="3915573"/>
            <a:chOff x="5334000" y="1295400"/>
            <a:chExt cx="3124200" cy="3632570"/>
          </a:xfrm>
        </p:grpSpPr>
        <p:grpSp>
          <p:nvGrpSpPr>
            <p:cNvPr id="8" name="Group 7"/>
            <p:cNvGrpSpPr/>
            <p:nvPr/>
          </p:nvGrpSpPr>
          <p:grpSpPr>
            <a:xfrm>
              <a:off x="5334000" y="1341782"/>
              <a:ext cx="1704564" cy="3586188"/>
              <a:chOff x="1981200" y="2419906"/>
              <a:chExt cx="2349457" cy="4942965"/>
            </a:xfrm>
          </p:grpSpPr>
          <p:pic>
            <p:nvPicPr>
              <p:cNvPr id="7" name="Picture 6"/>
              <p:cNvPicPr>
                <a:picLocks noChangeAspect="1"/>
              </p:cNvPicPr>
              <p:nvPr/>
            </p:nvPicPr>
            <p:blipFill rotWithShape="1">
              <a:blip r:embed="rId3"/>
              <a:srcRect l="35781" t="16894" r="51048" b="69431"/>
              <a:stretch/>
            </p:blipFill>
            <p:spPr>
              <a:xfrm>
                <a:off x="2514598" y="6448370"/>
                <a:ext cx="1605855" cy="914501"/>
              </a:xfrm>
              <a:prstGeom prst="rect">
                <a:avLst/>
              </a:prstGeom>
            </p:spPr>
          </p:pic>
          <p:pic>
            <p:nvPicPr>
              <p:cNvPr id="5" name="Picture 4"/>
              <p:cNvPicPr>
                <a:picLocks noChangeAspect="1"/>
              </p:cNvPicPr>
              <p:nvPr/>
            </p:nvPicPr>
            <p:blipFill rotWithShape="1">
              <a:blip r:embed="rId4"/>
              <a:srcRect l="31335" t="28659" r="49395" b="12276"/>
              <a:stretch/>
            </p:blipFill>
            <p:spPr>
              <a:xfrm>
                <a:off x="1981200" y="2419906"/>
                <a:ext cx="2349457" cy="3950070"/>
              </a:xfrm>
              <a:prstGeom prst="rect">
                <a:avLst/>
              </a:prstGeom>
            </p:spPr>
          </p:pic>
        </p:grpSp>
        <p:sp>
          <p:nvSpPr>
            <p:cNvPr id="10" name="Rectangle 9"/>
            <p:cNvSpPr/>
            <p:nvPr/>
          </p:nvSpPr>
          <p:spPr>
            <a:xfrm>
              <a:off x="6324600" y="1295400"/>
              <a:ext cx="2133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114800" y="3810000"/>
            <a:ext cx="3037306" cy="461665"/>
          </a:xfrm>
          <a:prstGeom prst="rect">
            <a:avLst/>
          </a:prstGeom>
          <a:noFill/>
        </p:spPr>
        <p:txBody>
          <a:bodyPr wrap="none" rtlCol="0">
            <a:spAutoFit/>
          </a:bodyPr>
          <a:lstStyle/>
          <a:p>
            <a:r>
              <a:rPr lang="en-US" sz="2400" dirty="0"/>
              <a:t>Months after exposure</a:t>
            </a:r>
          </a:p>
        </p:txBody>
      </p:sp>
      <p:sp>
        <p:nvSpPr>
          <p:cNvPr id="19" name="TextBox 18"/>
          <p:cNvSpPr txBox="1"/>
          <p:nvPr/>
        </p:nvSpPr>
        <p:spPr>
          <a:xfrm>
            <a:off x="7467600" y="381000"/>
            <a:ext cx="1763688" cy="923330"/>
          </a:xfrm>
          <a:prstGeom prst="rect">
            <a:avLst/>
          </a:prstGeom>
          <a:noFill/>
        </p:spPr>
        <p:txBody>
          <a:bodyPr wrap="none" rtlCol="0">
            <a:spAutoFit/>
          </a:bodyPr>
          <a:lstStyle/>
          <a:p>
            <a:r>
              <a:rPr lang="en-US" dirty="0"/>
              <a:t>** or * indicate</a:t>
            </a:r>
          </a:p>
          <a:p>
            <a:r>
              <a:rPr lang="en-US" dirty="0"/>
              <a:t>significant </a:t>
            </a:r>
          </a:p>
          <a:p>
            <a:r>
              <a:rPr lang="en-US" dirty="0"/>
              <a:t>versus untreated</a:t>
            </a:r>
          </a:p>
        </p:txBody>
      </p:sp>
      <p:sp>
        <p:nvSpPr>
          <p:cNvPr id="20" name="TextBox 19"/>
          <p:cNvSpPr txBox="1"/>
          <p:nvPr/>
        </p:nvSpPr>
        <p:spPr>
          <a:xfrm>
            <a:off x="5562600" y="4343400"/>
            <a:ext cx="5089855" cy="830997"/>
          </a:xfrm>
          <a:prstGeom prst="rect">
            <a:avLst/>
          </a:prstGeom>
          <a:noFill/>
        </p:spPr>
        <p:txBody>
          <a:bodyPr wrap="none" rtlCol="0">
            <a:spAutoFit/>
          </a:bodyPr>
          <a:lstStyle/>
          <a:p>
            <a:endParaRPr lang="en-US" sz="2400" dirty="0"/>
          </a:p>
          <a:p>
            <a:r>
              <a:rPr lang="en-US" sz="2400" dirty="0"/>
              <a:t>                         7.5           15       35        70 </a:t>
            </a:r>
          </a:p>
        </p:txBody>
      </p:sp>
      <p:sp>
        <p:nvSpPr>
          <p:cNvPr id="21" name="TextBox 20"/>
          <p:cNvSpPr txBox="1"/>
          <p:nvPr/>
        </p:nvSpPr>
        <p:spPr>
          <a:xfrm>
            <a:off x="4572000" y="4648200"/>
            <a:ext cx="2511265" cy="461665"/>
          </a:xfrm>
          <a:prstGeom prst="rect">
            <a:avLst/>
          </a:prstGeom>
          <a:noFill/>
        </p:spPr>
        <p:txBody>
          <a:bodyPr wrap="none" rtlCol="0">
            <a:spAutoFit/>
          </a:bodyPr>
          <a:lstStyle/>
          <a:p>
            <a:r>
              <a:rPr lang="en-US" sz="2400" dirty="0"/>
              <a:t>Total dose (mg/kg)</a:t>
            </a:r>
          </a:p>
        </p:txBody>
      </p:sp>
      <p:grpSp>
        <p:nvGrpSpPr>
          <p:cNvPr id="16" name="Group 15"/>
          <p:cNvGrpSpPr/>
          <p:nvPr/>
        </p:nvGrpSpPr>
        <p:grpSpPr>
          <a:xfrm>
            <a:off x="8153400" y="1752600"/>
            <a:ext cx="904125" cy="2856142"/>
            <a:chOff x="5114543" y="3710685"/>
            <a:chExt cx="1156116" cy="3652186"/>
          </a:xfrm>
        </p:grpSpPr>
        <p:pic>
          <p:nvPicPr>
            <p:cNvPr id="23" name="Picture 22"/>
            <p:cNvPicPr>
              <a:picLocks noChangeAspect="1"/>
            </p:cNvPicPr>
            <p:nvPr/>
          </p:nvPicPr>
          <p:blipFill rotWithShape="1">
            <a:blip r:embed="rId3"/>
            <a:srcRect l="57106" t="16894" r="33902" b="69431"/>
            <a:stretch/>
          </p:blipFill>
          <p:spPr>
            <a:xfrm>
              <a:off x="5114543" y="6448370"/>
              <a:ext cx="1096396" cy="914501"/>
            </a:xfrm>
            <a:prstGeom prst="rect">
              <a:avLst/>
            </a:prstGeom>
          </p:spPr>
        </p:pic>
        <p:pic>
          <p:nvPicPr>
            <p:cNvPr id="24" name="Picture 23"/>
            <p:cNvPicPr>
              <a:picLocks noChangeAspect="1"/>
            </p:cNvPicPr>
            <p:nvPr/>
          </p:nvPicPr>
          <p:blipFill rotWithShape="1">
            <a:blip r:embed="rId4"/>
            <a:srcRect l="57681" t="47960" r="33483" b="12276"/>
            <a:stretch/>
          </p:blipFill>
          <p:spPr>
            <a:xfrm>
              <a:off x="5193365" y="3710685"/>
              <a:ext cx="1077294" cy="2659291"/>
            </a:xfrm>
            <a:prstGeom prst="rect">
              <a:avLst/>
            </a:prstGeom>
          </p:spPr>
        </p:pic>
      </p:grpSp>
      <p:grpSp>
        <p:nvGrpSpPr>
          <p:cNvPr id="26" name="Group 25"/>
          <p:cNvGrpSpPr/>
          <p:nvPr/>
        </p:nvGrpSpPr>
        <p:grpSpPr>
          <a:xfrm>
            <a:off x="9028417" y="1524000"/>
            <a:ext cx="801383" cy="3092784"/>
            <a:chOff x="4165344" y="3408088"/>
            <a:chExt cx="1024739" cy="3954783"/>
          </a:xfrm>
        </p:grpSpPr>
        <p:pic>
          <p:nvPicPr>
            <p:cNvPr id="28" name="Picture 27"/>
            <p:cNvPicPr>
              <a:picLocks noChangeAspect="1"/>
            </p:cNvPicPr>
            <p:nvPr/>
          </p:nvPicPr>
          <p:blipFill rotWithShape="1">
            <a:blip r:embed="rId3"/>
            <a:srcRect l="49321" t="16894" r="42274" b="69431"/>
            <a:stretch/>
          </p:blipFill>
          <p:spPr>
            <a:xfrm>
              <a:off x="4165344" y="6448370"/>
              <a:ext cx="1024739" cy="914501"/>
            </a:xfrm>
            <a:prstGeom prst="rect">
              <a:avLst/>
            </a:prstGeom>
          </p:spPr>
        </p:pic>
        <p:pic>
          <p:nvPicPr>
            <p:cNvPr id="29" name="Picture 28"/>
            <p:cNvPicPr>
              <a:picLocks noChangeAspect="1"/>
            </p:cNvPicPr>
            <p:nvPr/>
          </p:nvPicPr>
          <p:blipFill rotWithShape="1">
            <a:blip r:embed="rId4"/>
            <a:srcRect l="50328" t="43435" r="42561" b="12276"/>
            <a:stretch/>
          </p:blipFill>
          <p:spPr>
            <a:xfrm>
              <a:off x="4296720" y="3408088"/>
              <a:ext cx="867089" cy="2961888"/>
            </a:xfrm>
            <a:prstGeom prst="rect">
              <a:avLst/>
            </a:prstGeom>
          </p:spPr>
        </p:pic>
      </p:grpSp>
      <p:grpSp>
        <p:nvGrpSpPr>
          <p:cNvPr id="30" name="Group 29"/>
          <p:cNvGrpSpPr/>
          <p:nvPr/>
        </p:nvGrpSpPr>
        <p:grpSpPr>
          <a:xfrm>
            <a:off x="9867525" y="762000"/>
            <a:ext cx="800475" cy="3865578"/>
            <a:chOff x="6167973" y="2419906"/>
            <a:chExt cx="1023578" cy="4942965"/>
          </a:xfrm>
        </p:grpSpPr>
        <p:pic>
          <p:nvPicPr>
            <p:cNvPr id="31" name="Picture 30"/>
            <p:cNvPicPr>
              <a:picLocks noChangeAspect="1"/>
            </p:cNvPicPr>
            <p:nvPr/>
          </p:nvPicPr>
          <p:blipFill rotWithShape="1">
            <a:blip r:embed="rId3"/>
            <a:srcRect l="65746" t="16894" r="25859" b="69431"/>
            <a:stretch/>
          </p:blipFill>
          <p:spPr>
            <a:xfrm>
              <a:off x="6167973" y="6448370"/>
              <a:ext cx="1023578" cy="914501"/>
            </a:xfrm>
            <a:prstGeom prst="rect">
              <a:avLst/>
            </a:prstGeom>
          </p:spPr>
        </p:pic>
        <p:pic>
          <p:nvPicPr>
            <p:cNvPr id="32" name="Picture 31"/>
            <p:cNvPicPr>
              <a:picLocks noChangeAspect="1"/>
            </p:cNvPicPr>
            <p:nvPr/>
          </p:nvPicPr>
          <p:blipFill rotWithShape="1">
            <a:blip r:embed="rId4"/>
            <a:srcRect l="65691" t="28659" r="26211" b="12276"/>
            <a:stretch/>
          </p:blipFill>
          <p:spPr>
            <a:xfrm>
              <a:off x="6169936" y="2419906"/>
              <a:ext cx="987368" cy="3950070"/>
            </a:xfrm>
            <a:prstGeom prst="rect">
              <a:avLst/>
            </a:prstGeom>
          </p:spPr>
        </p:pic>
      </p:grpSp>
      <p:sp>
        <p:nvSpPr>
          <p:cNvPr id="6" name="TextBox 5"/>
          <p:cNvSpPr txBox="1"/>
          <p:nvPr/>
        </p:nvSpPr>
        <p:spPr>
          <a:xfrm>
            <a:off x="7239000" y="5257800"/>
            <a:ext cx="3291735" cy="461665"/>
          </a:xfrm>
          <a:prstGeom prst="rect">
            <a:avLst/>
          </a:prstGeom>
          <a:noFill/>
        </p:spPr>
        <p:txBody>
          <a:bodyPr wrap="none" rtlCol="0">
            <a:spAutoFit/>
          </a:bodyPr>
          <a:lstStyle/>
          <a:p>
            <a:r>
              <a:rPr lang="en-US" sz="2400" dirty="0"/>
              <a:t>(Re-drawn from Lu et al.)</a:t>
            </a:r>
          </a:p>
        </p:txBody>
      </p:sp>
    </p:spTree>
    <p:extLst>
      <p:ext uri="{BB962C8B-B14F-4D97-AF65-F5344CB8AC3E}">
        <p14:creationId xmlns:p14="http://schemas.microsoft.com/office/powerpoint/2010/main" val="29731368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379" b="25633"/>
          <a:stretch/>
        </p:blipFill>
        <p:spPr>
          <a:xfrm>
            <a:off x="152400" y="1295400"/>
            <a:ext cx="10009602" cy="1511300"/>
          </a:xfrm>
          <a:prstGeom prst="rect">
            <a:avLst/>
          </a:prstGeom>
        </p:spPr>
      </p:pic>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88</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16200000">
            <a:off x="557625" y="1673450"/>
            <a:ext cx="1189621" cy="1200329"/>
            <a:chOff x="2160775" y="4842302"/>
            <a:chExt cx="1189621" cy="1200329"/>
          </a:xfrm>
        </p:grpSpPr>
        <p:sp>
          <p:nvSpPr>
            <p:cNvPr id="6" name="TextBox 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9" name="Straight Arrow Connector 8"/>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33401" y="2971800"/>
            <a:ext cx="9645649" cy="1189621"/>
            <a:chOff x="533401" y="2971800"/>
            <a:chExt cx="9645649" cy="1189621"/>
          </a:xfrm>
        </p:grpSpPr>
        <p:pic>
          <p:nvPicPr>
            <p:cNvPr id="4" name="Picture 3"/>
            <p:cNvPicPr>
              <a:picLocks noChangeAspect="1"/>
            </p:cNvPicPr>
            <p:nvPr/>
          </p:nvPicPr>
          <p:blipFill rotWithShape="1">
            <a:blip r:embed="rId4"/>
            <a:srcRect l="14237" t="47001" r="21608" b="25169"/>
            <a:stretch/>
          </p:blipFill>
          <p:spPr>
            <a:xfrm>
              <a:off x="1524000" y="3149600"/>
              <a:ext cx="8655050" cy="952594"/>
            </a:xfrm>
            <a:prstGeom prst="rect">
              <a:avLst/>
            </a:prstGeom>
          </p:spPr>
        </p:pic>
        <p:sp>
          <p:nvSpPr>
            <p:cNvPr id="17" name="TextBox 16"/>
            <p:cNvSpPr txBox="1"/>
            <p:nvPr/>
          </p:nvSpPr>
          <p:spPr>
            <a:xfrm>
              <a:off x="1977148" y="3276600"/>
              <a:ext cx="2671052" cy="461665"/>
            </a:xfrm>
            <a:prstGeom prst="rect">
              <a:avLst/>
            </a:prstGeom>
            <a:noFill/>
          </p:spPr>
          <p:txBody>
            <a:bodyPr wrap="none" rtlCol="0">
              <a:spAutoFit/>
            </a:bodyPr>
            <a:lstStyle/>
            <a:p>
              <a:r>
                <a:rPr lang="en-US" altLang="zh-CN" sz="2400" dirty="0"/>
                <a:t>AA e</a:t>
              </a:r>
              <a:r>
                <a:rPr lang="en-US" sz="2400" dirty="0"/>
                <a:t>xposed cell line</a:t>
              </a:r>
            </a:p>
          </p:txBody>
        </p:sp>
        <p:grpSp>
          <p:nvGrpSpPr>
            <p:cNvPr id="22" name="Group 21"/>
            <p:cNvGrpSpPr/>
            <p:nvPr/>
          </p:nvGrpSpPr>
          <p:grpSpPr>
            <a:xfrm rot="16200000">
              <a:off x="538755" y="2966446"/>
              <a:ext cx="1189621" cy="1200329"/>
              <a:chOff x="2160776" y="4842301"/>
              <a:chExt cx="1189621" cy="1200329"/>
            </a:xfrm>
          </p:grpSpPr>
          <p:sp>
            <p:nvSpPr>
              <p:cNvPr id="25" name="TextBox 24"/>
              <p:cNvSpPr txBox="1"/>
              <p:nvPr/>
            </p:nvSpPr>
            <p:spPr>
              <a:xfrm>
                <a:off x="2160776" y="4842301"/>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26" name="Straight Arrow Connector 25"/>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93041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734860" y="1185987"/>
            <a:ext cx="10847540" cy="4351338"/>
          </a:xfrm>
        </p:spPr>
        <p:txBody>
          <a:bodyPr/>
          <a:lstStyle/>
          <a:p>
            <a:r>
              <a:rPr lang="en-US" dirty="0">
                <a:solidFill>
                  <a:schemeClr val="bg1">
                    <a:lumMod val="75000"/>
                  </a:schemeClr>
                </a:solidFill>
              </a:rPr>
              <a:t>AA compounds in herbal medicine</a:t>
            </a:r>
          </a:p>
          <a:p>
            <a:r>
              <a:rPr lang="en-US" dirty="0">
                <a:solidFill>
                  <a:schemeClr val="bg1">
                    <a:lumMod val="75000"/>
                  </a:schemeClr>
                </a:solidFill>
              </a:rPr>
              <a:t>AA mutational signature and urothelial cancer</a:t>
            </a:r>
          </a:p>
          <a:p>
            <a:r>
              <a:rPr lang="en-US" dirty="0">
                <a:solidFill>
                  <a:schemeClr val="bg1">
                    <a:lumMod val="75000"/>
                  </a:schemeClr>
                </a:solidFill>
              </a:rPr>
              <a:t>AA in liver cancer</a:t>
            </a:r>
          </a:p>
          <a:p>
            <a:r>
              <a:rPr lang="en-US" dirty="0"/>
              <a:t>Ongoing research and summary</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89</a:t>
            </a:fld>
            <a:endParaRPr lang="en-US"/>
          </a:p>
        </p:txBody>
      </p:sp>
      <p:sp>
        <p:nvSpPr>
          <p:cNvPr id="5" name="Right Arrow 4"/>
          <p:cNvSpPr/>
          <p:nvPr/>
        </p:nvSpPr>
        <p:spPr>
          <a:xfrm>
            <a:off x="0" y="3004457"/>
            <a:ext cx="1012371" cy="424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645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6858000" cy="1143000"/>
          </a:xfrm>
        </p:spPr>
        <p:txBody>
          <a:bodyPr/>
          <a:lstStyle/>
          <a:p>
            <a:pPr algn="l"/>
            <a:r>
              <a:rPr lang="zh-TW" altLang="en-US" sz="3600" dirty="0">
                <a:solidFill>
                  <a:srgbClr val="FF0000"/>
                </a:solidFill>
              </a:rPr>
              <a:t>漢</a:t>
            </a:r>
            <a:r>
              <a:rPr lang="zh-TW" altLang="en-US" sz="3600" dirty="0"/>
              <a:t>防己 </a:t>
            </a:r>
            <a:r>
              <a:rPr lang="en-US" altLang="zh-TW" sz="3600" dirty="0"/>
              <a:t>/ </a:t>
            </a:r>
            <a:r>
              <a:rPr lang="zh-CN" altLang="en-US" sz="3600" b="1" dirty="0">
                <a:solidFill>
                  <a:srgbClr val="FF0000"/>
                </a:solidFill>
              </a:rPr>
              <a:t>汉</a:t>
            </a:r>
            <a:r>
              <a:rPr lang="zh-CN" altLang="en-US" sz="3600" b="1" dirty="0"/>
              <a:t>防己</a:t>
            </a:r>
            <a:r>
              <a:rPr lang="en-US" altLang="zh-CN" sz="3600" dirty="0"/>
              <a:t>,</a:t>
            </a:r>
            <a:r>
              <a:rPr lang="en-US" sz="3600" dirty="0"/>
              <a:t> </a:t>
            </a:r>
            <a:r>
              <a:rPr lang="en-US" sz="3600" b="1" dirty="0">
                <a:solidFill>
                  <a:srgbClr val="FF0000"/>
                </a:solidFill>
              </a:rPr>
              <a:t>hàn</a:t>
            </a:r>
            <a:r>
              <a:rPr lang="en-US" sz="3600" dirty="0"/>
              <a:t> </a:t>
            </a:r>
            <a:r>
              <a:rPr lang="en-US" sz="3600" dirty="0" err="1"/>
              <a:t>fáng</a:t>
            </a:r>
            <a:r>
              <a:rPr lang="en-US" sz="3600" dirty="0"/>
              <a:t> </a:t>
            </a:r>
            <a:r>
              <a:rPr lang="en-US" sz="3600" dirty="0" err="1"/>
              <a:t>jǐ</a:t>
            </a:r>
            <a:br>
              <a:rPr lang="en-US" altLang="zh-CN" sz="3600" dirty="0"/>
            </a:br>
            <a:r>
              <a:rPr lang="en-US" altLang="zh-CN" sz="3600" dirty="0"/>
              <a:t>(genus </a:t>
            </a:r>
            <a:r>
              <a:rPr lang="en-US" altLang="zh-CN" sz="3600" i="1" dirty="0"/>
              <a:t>Stephania</a:t>
            </a:r>
            <a:r>
              <a:rPr lang="en-US" altLang="zh-CN" sz="3600" dirty="0"/>
              <a:t> – no AA)</a:t>
            </a:r>
            <a:endParaRPr lang="en-US" sz="3600" dirty="0"/>
          </a:p>
        </p:txBody>
      </p:sp>
      <p:pic>
        <p:nvPicPr>
          <p:cNvPr id="3" name="Picture 2"/>
          <p:cNvPicPr>
            <a:picLocks noChangeAspect="1"/>
          </p:cNvPicPr>
          <p:nvPr/>
        </p:nvPicPr>
        <p:blipFill rotWithShape="1">
          <a:blip r:embed="rId2"/>
          <a:srcRect l="22416" t="41663" r="19677" b="17929"/>
          <a:stretch/>
        </p:blipFill>
        <p:spPr>
          <a:xfrm>
            <a:off x="1447800" y="1905000"/>
            <a:ext cx="8686800" cy="3618518"/>
          </a:xfrm>
          <a:prstGeom prst="rect">
            <a:avLst/>
          </a:prstGeom>
        </p:spPr>
      </p:pic>
    </p:spTree>
    <p:extLst>
      <p:ext uri="{BB962C8B-B14F-4D97-AF65-F5344CB8AC3E}">
        <p14:creationId xmlns:p14="http://schemas.microsoft.com/office/powerpoint/2010/main" val="31715864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29" y="228600"/>
            <a:ext cx="10689771" cy="685800"/>
          </a:xfrm>
        </p:spPr>
        <p:txBody>
          <a:bodyPr/>
          <a:lstStyle/>
          <a:p>
            <a:pPr algn="l"/>
            <a:r>
              <a:rPr lang="en-US" sz="3600" dirty="0"/>
              <a:t>Variable and diverse AA content</a:t>
            </a:r>
          </a:p>
        </p:txBody>
      </p:sp>
      <p:sp>
        <p:nvSpPr>
          <p:cNvPr id="3" name="Slide Number Placeholder 2"/>
          <p:cNvSpPr>
            <a:spLocks noGrp="1"/>
          </p:cNvSpPr>
          <p:nvPr>
            <p:ph type="sldNum" sz="quarter" idx="12"/>
          </p:nvPr>
        </p:nvSpPr>
        <p:spPr>
          <a:xfrm>
            <a:off x="8737600" y="6127752"/>
            <a:ext cx="2844800" cy="365125"/>
          </a:xfrm>
        </p:spPr>
        <p:txBody>
          <a:bodyPr/>
          <a:lstStyle/>
          <a:p>
            <a:pPr>
              <a:defRPr/>
            </a:pPr>
            <a:fld id="{47EB465D-2B07-4782-9D38-CDF7B0E66DA7}" type="slidenum">
              <a:rPr lang="en-US" smtClean="0"/>
              <a:pPr>
                <a:defRPr/>
              </a:pPr>
              <a:t>90</a:t>
            </a:fld>
            <a:endParaRPr lang="en-US"/>
          </a:p>
        </p:txBody>
      </p:sp>
      <p:pic>
        <p:nvPicPr>
          <p:cNvPr id="4" name="Picture 3"/>
          <p:cNvPicPr/>
          <p:nvPr/>
        </p:nvPicPr>
        <p:blipFill rotWithShape="1">
          <a:blip r:embed="rId2"/>
          <a:srcRect l="55846" t="34430" r="9955" b="25023"/>
          <a:stretch/>
        </p:blipFill>
        <p:spPr bwMode="auto">
          <a:xfrm>
            <a:off x="6519553" y="2360406"/>
            <a:ext cx="5421508" cy="3735596"/>
          </a:xfrm>
          <a:prstGeom prst="rect">
            <a:avLst/>
          </a:prstGeom>
          <a:extLst>
            <a:ext uri="{53640926-AAD7-44D8-BBD7-CCE9431645EC}">
              <a14:shadowObscured xmlns:a14="http://schemas.microsoft.com/office/drawing/2010/main"/>
            </a:ext>
          </a:extLst>
        </p:spPr>
      </p:pic>
      <p:sp>
        <p:nvSpPr>
          <p:cNvPr id="15" name="TextBox 14"/>
          <p:cNvSpPr txBox="1"/>
          <p:nvPr/>
        </p:nvSpPr>
        <p:spPr>
          <a:xfrm rot="16200000">
            <a:off x="8467730" y="-466730"/>
            <a:ext cx="615553" cy="5054213"/>
          </a:xfrm>
          <a:prstGeom prst="rect">
            <a:avLst/>
          </a:prstGeom>
          <a:noFill/>
        </p:spPr>
        <p:txBody>
          <a:bodyPr vert="eaVert" wrap="square" rtlCol="0">
            <a:spAutoFit/>
          </a:bodyPr>
          <a:lstStyle/>
          <a:p>
            <a:pPr algn="ctr"/>
            <a:r>
              <a:rPr lang="en-US" sz="2800" dirty="0"/>
              <a:t> Each column is a sample </a:t>
            </a:r>
          </a:p>
        </p:txBody>
      </p:sp>
      <p:sp>
        <p:nvSpPr>
          <p:cNvPr id="21" name="TextBox 20"/>
          <p:cNvSpPr txBox="1"/>
          <p:nvPr/>
        </p:nvSpPr>
        <p:spPr>
          <a:xfrm>
            <a:off x="76200" y="1219200"/>
            <a:ext cx="11355737" cy="584775"/>
          </a:xfrm>
          <a:prstGeom prst="rect">
            <a:avLst/>
          </a:prstGeom>
          <a:noFill/>
        </p:spPr>
        <p:txBody>
          <a:bodyPr wrap="none" rtlCol="0">
            <a:spAutoFit/>
          </a:bodyPr>
          <a:lstStyle/>
          <a:p>
            <a:r>
              <a:rPr lang="zh-CN" altLang="en-US" sz="3200" dirty="0"/>
              <a:t>天仙藤 </a:t>
            </a:r>
            <a:r>
              <a:rPr lang="en-US" altLang="zh-CN" sz="3200" dirty="0" err="1"/>
              <a:t>tiān</a:t>
            </a:r>
            <a:r>
              <a:rPr lang="en-US" altLang="zh-CN" sz="3200" dirty="0"/>
              <a:t> </a:t>
            </a:r>
            <a:r>
              <a:rPr lang="en-US" altLang="zh-CN" sz="3200" dirty="0" err="1"/>
              <a:t>xiān</a:t>
            </a:r>
            <a:r>
              <a:rPr lang="en-US" altLang="zh-CN" sz="3200" dirty="0"/>
              <a:t> </a:t>
            </a:r>
            <a:r>
              <a:rPr lang="en-US" altLang="zh-CN" sz="3200" dirty="0" err="1"/>
              <a:t>téng</a:t>
            </a:r>
            <a:r>
              <a:rPr lang="en-US" altLang="zh-CN" sz="3200" dirty="0"/>
              <a:t> (thin stems and leaves of </a:t>
            </a:r>
            <a:r>
              <a:rPr lang="en-US" altLang="zh-CN" sz="3200" i="1" dirty="0"/>
              <a:t>Aristolochia debilis</a:t>
            </a:r>
            <a:r>
              <a:rPr lang="en-US" altLang="zh-CN" sz="3200" dirty="0"/>
              <a:t>)</a:t>
            </a:r>
            <a:endParaRPr lang="en-US" sz="3200" dirty="0"/>
          </a:p>
        </p:txBody>
      </p:sp>
      <p:sp>
        <p:nvSpPr>
          <p:cNvPr id="12" name="Rectangle 11"/>
          <p:cNvSpPr/>
          <p:nvPr/>
        </p:nvSpPr>
        <p:spPr>
          <a:xfrm>
            <a:off x="7525512"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153400" y="2362201"/>
            <a:ext cx="152400" cy="3657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1734800" y="1143000"/>
            <a:ext cx="369333" cy="4724401"/>
            <a:chOff x="11734800" y="1371599"/>
            <a:chExt cx="369333" cy="4724401"/>
          </a:xfrm>
        </p:grpSpPr>
        <p:sp>
          <p:nvSpPr>
            <p:cNvPr id="11" name="TextBox 10"/>
            <p:cNvSpPr txBox="1"/>
            <p:nvPr/>
          </p:nvSpPr>
          <p:spPr>
            <a:xfrm rot="16200000">
              <a:off x="10933299" y="2173101"/>
              <a:ext cx="1972335" cy="369332"/>
            </a:xfrm>
            <a:prstGeom prst="rect">
              <a:avLst/>
            </a:prstGeom>
            <a:noFill/>
          </p:spPr>
          <p:txBody>
            <a:bodyPr wrap="none" rtlCol="0">
              <a:spAutoFit/>
            </a:bodyPr>
            <a:lstStyle/>
            <a:p>
              <a:r>
                <a:rPr lang="en-US" dirty="0"/>
                <a:t>High concentration</a:t>
              </a:r>
            </a:p>
          </p:txBody>
        </p:sp>
        <p:grpSp>
          <p:nvGrpSpPr>
            <p:cNvPr id="13" name="Group 12"/>
            <p:cNvGrpSpPr/>
            <p:nvPr/>
          </p:nvGrpSpPr>
          <p:grpSpPr>
            <a:xfrm>
              <a:off x="11734800" y="1752600"/>
              <a:ext cx="369332" cy="4343400"/>
              <a:chOff x="11734800" y="1752600"/>
              <a:chExt cx="369332" cy="4343400"/>
            </a:xfrm>
          </p:grpSpPr>
          <p:sp>
            <p:nvSpPr>
              <p:cNvPr id="16" name="TextBox 15"/>
              <p:cNvSpPr txBox="1"/>
              <p:nvPr/>
            </p:nvSpPr>
            <p:spPr>
              <a:xfrm rot="16200000">
                <a:off x="9747766" y="3739634"/>
                <a:ext cx="4343400" cy="369332"/>
              </a:xfrm>
              <a:prstGeom prst="rect">
                <a:avLst/>
              </a:prstGeom>
              <a:noFill/>
            </p:spPr>
            <p:txBody>
              <a:bodyPr wrap="square" rtlCol="0">
                <a:spAutoFit/>
              </a:bodyPr>
              <a:lstStyle/>
              <a:p>
                <a:r>
                  <a:rPr lang="en-US" dirty="0"/>
                  <a:t>Low concentration</a:t>
                </a:r>
              </a:p>
            </p:txBody>
          </p:sp>
          <p:sp>
            <p:nvSpPr>
              <p:cNvPr id="17" name="Up Arrow 16"/>
              <p:cNvSpPr/>
              <p:nvPr/>
            </p:nvSpPr>
            <p:spPr>
              <a:xfrm>
                <a:off x="11843266" y="3505200"/>
                <a:ext cx="1524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Box 17"/>
          <p:cNvSpPr txBox="1"/>
          <p:nvPr/>
        </p:nvSpPr>
        <p:spPr>
          <a:xfrm>
            <a:off x="4267200" y="6400800"/>
            <a:ext cx="6915868" cy="369332"/>
          </a:xfrm>
          <a:prstGeom prst="rect">
            <a:avLst/>
          </a:prstGeom>
          <a:noFill/>
        </p:spPr>
        <p:txBody>
          <a:bodyPr wrap="none" rtlCol="0">
            <a:spAutoFit/>
          </a:bodyPr>
          <a:lstStyle/>
          <a:p>
            <a:r>
              <a:rPr lang="en-US" dirty="0"/>
              <a:t>Michl et al., 2015, J. Natural Products </a:t>
            </a:r>
            <a:r>
              <a:rPr lang="en-US" dirty="0" err="1"/>
              <a:t>doi:10.1021</a:t>
            </a:r>
            <a:r>
              <a:rPr lang="en-US" dirty="0"/>
              <a:t>/</a:t>
            </a:r>
            <a:r>
              <a:rPr lang="en-US" dirty="0" err="1"/>
              <a:t>acs.jnatprod.5b00556</a:t>
            </a:r>
            <a:endParaRPr lang="en-US" dirty="0"/>
          </a:p>
        </p:txBody>
      </p:sp>
      <p:sp>
        <p:nvSpPr>
          <p:cNvPr id="19" name="TextBox 18"/>
          <p:cNvSpPr txBox="1"/>
          <p:nvPr/>
        </p:nvSpPr>
        <p:spPr>
          <a:xfrm rot="10800000">
            <a:off x="5181600" y="2743200"/>
            <a:ext cx="1046440" cy="2993629"/>
          </a:xfrm>
          <a:prstGeom prst="rect">
            <a:avLst/>
          </a:prstGeom>
          <a:noFill/>
        </p:spPr>
        <p:txBody>
          <a:bodyPr vert="eaVert" wrap="square" rtlCol="0">
            <a:spAutoFit/>
          </a:bodyPr>
          <a:lstStyle/>
          <a:p>
            <a:pPr algn="ctr"/>
            <a:r>
              <a:rPr lang="en-US" sz="2800" dirty="0"/>
              <a:t> Each row is a different AA analog</a:t>
            </a:r>
          </a:p>
        </p:txBody>
      </p:sp>
      <p:pic>
        <p:nvPicPr>
          <p:cNvPr id="2050" name="Picture 2" descr="天仙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14600"/>
            <a:ext cx="3657600" cy="3657602"/>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rot="3054946">
            <a:off x="8606270" y="5230742"/>
            <a:ext cx="265579" cy="7042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3054946">
            <a:off x="8530070" y="3097144"/>
            <a:ext cx="265579" cy="7042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3054946">
            <a:off x="7920470" y="2792342"/>
            <a:ext cx="265579" cy="70429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7281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677400" cy="1020762"/>
          </a:xfrm>
        </p:spPr>
        <p:txBody>
          <a:bodyPr/>
          <a:lstStyle/>
          <a:p>
            <a:pPr algn="l"/>
            <a:r>
              <a:rPr lang="en-US" sz="3200" dirty="0"/>
              <a:t>Preliminary results: Several AA related compounds</a:t>
            </a:r>
            <a:br>
              <a:rPr lang="en-US" sz="3200" dirty="0"/>
            </a:br>
            <a:r>
              <a:rPr lang="en-US" sz="3200" dirty="0"/>
              <a:t>have similar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91</a:t>
            </a:fld>
            <a:endParaRPr lang="en-US"/>
          </a:p>
        </p:txBody>
      </p:sp>
      <p:grpSp>
        <p:nvGrpSpPr>
          <p:cNvPr id="18" name="Group 17"/>
          <p:cNvGrpSpPr/>
          <p:nvPr/>
        </p:nvGrpSpPr>
        <p:grpSpPr>
          <a:xfrm>
            <a:off x="304800" y="1295400"/>
            <a:ext cx="2209800" cy="2437834"/>
            <a:chOff x="152400" y="3962400"/>
            <a:chExt cx="2209800" cy="2437834"/>
          </a:xfrm>
        </p:grpSpPr>
        <p:pic>
          <p:nvPicPr>
            <p:cNvPr id="1028" name="Picture 4" descr="Aristolochic acid.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5" r="13444" b="7131"/>
            <a:stretch/>
          </p:blipFill>
          <p:spPr bwMode="auto">
            <a:xfrm>
              <a:off x="609600" y="3975652"/>
              <a:ext cx="1752600" cy="2424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3962400"/>
              <a:ext cx="941283" cy="646331"/>
            </a:xfrm>
            <a:prstGeom prst="rect">
              <a:avLst/>
            </a:prstGeom>
            <a:noFill/>
          </p:spPr>
          <p:txBody>
            <a:bodyPr wrap="none" rtlCol="0">
              <a:spAutoFit/>
            </a:bodyPr>
            <a:lstStyle/>
            <a:p>
              <a:r>
                <a:rPr lang="en-US" sz="3600" dirty="0"/>
                <a:t>AA I</a:t>
              </a:r>
            </a:p>
          </p:txBody>
        </p:sp>
      </p:grpSp>
      <p:grpSp>
        <p:nvGrpSpPr>
          <p:cNvPr id="14" name="Group 13"/>
          <p:cNvGrpSpPr/>
          <p:nvPr/>
        </p:nvGrpSpPr>
        <p:grpSpPr>
          <a:xfrm>
            <a:off x="381000" y="3657600"/>
            <a:ext cx="2679303" cy="2340849"/>
            <a:chOff x="152400" y="1295400"/>
            <a:chExt cx="2679303" cy="2340849"/>
          </a:xfrm>
        </p:grpSpPr>
        <p:grpSp>
          <p:nvGrpSpPr>
            <p:cNvPr id="12" name="Group 11"/>
            <p:cNvGrpSpPr/>
            <p:nvPr/>
          </p:nvGrpSpPr>
          <p:grpSpPr>
            <a:xfrm>
              <a:off x="152400" y="1371601"/>
              <a:ext cx="2679303" cy="2264648"/>
              <a:chOff x="152400" y="1371601"/>
              <a:chExt cx="2679303" cy="2264648"/>
            </a:xfrm>
          </p:grpSpPr>
          <p:pic>
            <p:nvPicPr>
              <p:cNvPr id="1026" name="Picture 2" descr="Aristolochic acid-D.png"/>
              <p:cNvPicPr>
                <a:picLocks noChangeAspect="1" noChangeArrowheads="1"/>
              </p:cNvPicPr>
              <p:nvPr/>
            </p:nvPicPr>
            <p:blipFill rotWithShape="1">
              <a:blip r:embed="rId4">
                <a:extLst>
                  <a:ext uri="{28A0092B-C50C-407E-A947-70E740481C1C}">
                    <a14:useLocalDpi xmlns:a14="http://schemas.microsoft.com/office/drawing/2010/main" val="0"/>
                  </a:ext>
                </a:extLst>
              </a:blip>
              <a:srcRect l="20695" r="12871" b="8812"/>
              <a:stretch/>
            </p:blipFill>
            <p:spPr bwMode="auto">
              <a:xfrm>
                <a:off x="636104" y="1371601"/>
                <a:ext cx="1649896" cy="2264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400" y="3212068"/>
                <a:ext cx="922881" cy="369332"/>
              </a:xfrm>
              <a:prstGeom prst="rect">
                <a:avLst/>
              </a:prstGeom>
              <a:noFill/>
            </p:spPr>
            <p:txBody>
              <a:bodyPr wrap="none" rtlCol="0">
                <a:spAutoFit/>
              </a:bodyPr>
              <a:lstStyle/>
              <a:p>
                <a:r>
                  <a:rPr lang="en-US" dirty="0" err="1"/>
                  <a:t>hydroxy</a:t>
                </a:r>
                <a:endParaRPr lang="en-US" dirty="0"/>
              </a:p>
            </p:txBody>
          </p:sp>
          <p:sp>
            <p:nvSpPr>
              <p:cNvPr id="7" name="TextBox 6"/>
              <p:cNvSpPr txBox="1"/>
              <p:nvPr/>
            </p:nvSpPr>
            <p:spPr>
              <a:xfrm>
                <a:off x="1828800" y="3200400"/>
                <a:ext cx="1002903" cy="369332"/>
              </a:xfrm>
              <a:prstGeom prst="rect">
                <a:avLst/>
              </a:prstGeom>
              <a:noFill/>
            </p:spPr>
            <p:txBody>
              <a:bodyPr wrap="none" rtlCol="0">
                <a:spAutoFit/>
              </a:bodyPr>
              <a:lstStyle/>
              <a:p>
                <a:r>
                  <a:rPr lang="en-US" dirty="0" err="1"/>
                  <a:t>methoxy</a:t>
                </a:r>
                <a:endParaRPr lang="en-US" dirty="0"/>
              </a:p>
            </p:txBody>
          </p:sp>
        </p:grpSp>
        <p:sp>
          <p:nvSpPr>
            <p:cNvPr id="10" name="TextBox 9"/>
            <p:cNvSpPr txBox="1"/>
            <p:nvPr/>
          </p:nvSpPr>
          <p:spPr>
            <a:xfrm>
              <a:off x="152400" y="1295400"/>
              <a:ext cx="1107996" cy="646331"/>
            </a:xfrm>
            <a:prstGeom prst="rect">
              <a:avLst/>
            </a:prstGeom>
            <a:noFill/>
          </p:spPr>
          <p:txBody>
            <a:bodyPr wrap="none" rtlCol="0">
              <a:spAutoFit/>
            </a:bodyPr>
            <a:lstStyle/>
            <a:p>
              <a:r>
                <a:rPr lang="en-US" sz="3600" dirty="0"/>
                <a:t>AA D</a:t>
              </a:r>
            </a:p>
          </p:txBody>
        </p:sp>
      </p:grpSp>
      <p:grpSp>
        <p:nvGrpSpPr>
          <p:cNvPr id="21" name="Group 20"/>
          <p:cNvGrpSpPr/>
          <p:nvPr/>
        </p:nvGrpSpPr>
        <p:grpSpPr>
          <a:xfrm>
            <a:off x="3276600" y="3733800"/>
            <a:ext cx="7772400" cy="2037521"/>
            <a:chOff x="3276600" y="1550504"/>
            <a:chExt cx="7772400" cy="2037521"/>
          </a:xfrm>
        </p:grpSpPr>
        <p:grpSp>
          <p:nvGrpSpPr>
            <p:cNvPr id="20" name="Group 19"/>
            <p:cNvGrpSpPr/>
            <p:nvPr/>
          </p:nvGrpSpPr>
          <p:grpSpPr>
            <a:xfrm>
              <a:off x="3276600" y="1550504"/>
              <a:ext cx="7772400" cy="2037521"/>
              <a:chOff x="3276600" y="1550504"/>
              <a:chExt cx="7772400" cy="2037521"/>
            </a:xfrm>
          </p:grpSpPr>
          <p:pic>
            <p:nvPicPr>
              <p:cNvPr id="4" name="Picture 3"/>
              <p:cNvPicPr>
                <a:picLocks noChangeAspect="1"/>
              </p:cNvPicPr>
              <p:nvPr/>
            </p:nvPicPr>
            <p:blipFill rotWithShape="1">
              <a:blip r:embed="rId5"/>
              <a:srcRect l="14185" t="58924" r="13343" b="26445"/>
              <a:stretch/>
            </p:blipFill>
            <p:spPr>
              <a:xfrm>
                <a:off x="3276600" y="2727296"/>
                <a:ext cx="7772400" cy="860729"/>
              </a:xfrm>
              <a:prstGeom prst="rect">
                <a:avLst/>
              </a:prstGeom>
            </p:spPr>
          </p:pic>
          <p:pic>
            <p:nvPicPr>
              <p:cNvPr id="13" name="Picture 12"/>
              <p:cNvPicPr>
                <a:picLocks noChangeAspect="1"/>
              </p:cNvPicPr>
              <p:nvPr/>
            </p:nvPicPr>
            <p:blipFill rotWithShape="1">
              <a:blip r:embed="rId5"/>
              <a:srcRect l="14185" t="35878" r="13343" b="50617"/>
              <a:stretch/>
            </p:blipFill>
            <p:spPr>
              <a:xfrm>
                <a:off x="3276600" y="1550504"/>
                <a:ext cx="7772400" cy="794470"/>
              </a:xfrm>
              <a:prstGeom prst="rect">
                <a:avLst/>
              </a:prstGeom>
            </p:spPr>
          </p:pic>
        </p:grpSp>
        <p:sp>
          <p:nvSpPr>
            <p:cNvPr id="15" name="TextBox 14"/>
            <p:cNvSpPr txBox="1"/>
            <p:nvPr/>
          </p:nvSpPr>
          <p:spPr>
            <a:xfrm>
              <a:off x="4038600" y="3048000"/>
              <a:ext cx="3091680" cy="369332"/>
            </a:xfrm>
            <a:prstGeom prst="rect">
              <a:avLst/>
            </a:prstGeom>
            <a:noFill/>
          </p:spPr>
          <p:txBody>
            <a:bodyPr wrap="none" rtlCol="0">
              <a:spAutoFit/>
            </a:bodyPr>
            <a:lstStyle/>
            <a:p>
              <a:r>
                <a:rPr lang="en-US" b="1" dirty="0"/>
                <a:t>AA D in HepG2 cells (replicate)</a:t>
              </a:r>
            </a:p>
          </p:txBody>
        </p:sp>
        <p:sp>
          <p:nvSpPr>
            <p:cNvPr id="16" name="TextBox 15"/>
            <p:cNvSpPr txBox="1"/>
            <p:nvPr/>
          </p:nvSpPr>
          <p:spPr>
            <a:xfrm>
              <a:off x="4038600" y="1828800"/>
              <a:ext cx="2064989" cy="369332"/>
            </a:xfrm>
            <a:prstGeom prst="rect">
              <a:avLst/>
            </a:prstGeom>
            <a:noFill/>
          </p:spPr>
          <p:txBody>
            <a:bodyPr wrap="none" rtlCol="0">
              <a:spAutoFit/>
            </a:bodyPr>
            <a:lstStyle/>
            <a:p>
              <a:r>
                <a:rPr lang="en-US" b="1" dirty="0"/>
                <a:t>AA D in HepG2 cells</a:t>
              </a:r>
            </a:p>
          </p:txBody>
        </p:sp>
      </p:grpSp>
      <p:pic>
        <p:nvPicPr>
          <p:cNvPr id="8" name="Picture 7"/>
          <p:cNvPicPr>
            <a:picLocks noChangeAspect="1"/>
          </p:cNvPicPr>
          <p:nvPr/>
        </p:nvPicPr>
        <p:blipFill rotWithShape="1">
          <a:blip r:embed="rId6"/>
          <a:srcRect l="5484" t="23032" r="4759" b="59374"/>
          <a:stretch/>
        </p:blipFill>
        <p:spPr>
          <a:xfrm>
            <a:off x="3276600" y="1446638"/>
            <a:ext cx="7620000" cy="840188"/>
          </a:xfrm>
          <a:prstGeom prst="rect">
            <a:avLst/>
          </a:prstGeom>
        </p:spPr>
      </p:pic>
      <p:sp>
        <p:nvSpPr>
          <p:cNvPr id="9" name="TextBox 8"/>
          <p:cNvSpPr txBox="1"/>
          <p:nvPr/>
        </p:nvSpPr>
        <p:spPr>
          <a:xfrm>
            <a:off x="4038600" y="1722283"/>
            <a:ext cx="2133918" cy="369332"/>
          </a:xfrm>
          <a:prstGeom prst="rect">
            <a:avLst/>
          </a:prstGeom>
          <a:noFill/>
        </p:spPr>
        <p:txBody>
          <a:bodyPr wrap="none" rtlCol="0">
            <a:spAutoFit/>
          </a:bodyPr>
          <a:lstStyle/>
          <a:p>
            <a:r>
              <a:rPr lang="en-US" b="1" dirty="0"/>
              <a:t>AA I in MCF10A cells</a:t>
            </a:r>
          </a:p>
        </p:txBody>
      </p:sp>
      <p:grpSp>
        <p:nvGrpSpPr>
          <p:cNvPr id="26" name="Group 25"/>
          <p:cNvGrpSpPr/>
          <p:nvPr/>
        </p:nvGrpSpPr>
        <p:grpSpPr>
          <a:xfrm>
            <a:off x="3581400" y="2496312"/>
            <a:ext cx="7239000" cy="761966"/>
            <a:chOff x="3505200" y="2496312"/>
            <a:chExt cx="7239000" cy="761966"/>
          </a:xfrm>
        </p:grpSpPr>
        <p:pic>
          <p:nvPicPr>
            <p:cNvPr id="23" name="Picture 22"/>
            <p:cNvPicPr>
              <a:picLocks noChangeAspect="1"/>
            </p:cNvPicPr>
            <p:nvPr/>
          </p:nvPicPr>
          <p:blipFill rotWithShape="1">
            <a:blip r:embed="rId7"/>
            <a:srcRect l="7019" t="38493" r="5000" b="11199"/>
            <a:stretch/>
          </p:blipFill>
          <p:spPr>
            <a:xfrm>
              <a:off x="3505200" y="2514600"/>
              <a:ext cx="7239000" cy="743678"/>
            </a:xfrm>
            <a:prstGeom prst="rect">
              <a:avLst/>
            </a:prstGeom>
          </p:spPr>
        </p:pic>
        <p:grpSp>
          <p:nvGrpSpPr>
            <p:cNvPr id="25" name="Group 24"/>
            <p:cNvGrpSpPr/>
            <p:nvPr/>
          </p:nvGrpSpPr>
          <p:grpSpPr>
            <a:xfrm>
              <a:off x="4038600" y="2496312"/>
              <a:ext cx="1320939" cy="551688"/>
              <a:chOff x="4038600" y="2496312"/>
              <a:chExt cx="1320939" cy="551688"/>
            </a:xfrm>
          </p:grpSpPr>
          <p:sp>
            <p:nvSpPr>
              <p:cNvPr id="17" name="TextBox 16"/>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24" name="Rectangle 23"/>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095517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677400" cy="1020762"/>
          </a:xfrm>
        </p:spPr>
        <p:txBody>
          <a:bodyPr/>
          <a:lstStyle/>
          <a:p>
            <a:pPr algn="l"/>
            <a:r>
              <a:rPr lang="en-US" sz="3200" dirty="0"/>
              <a:t>Preliminary results: Several AA related compounds</a:t>
            </a:r>
            <a:br>
              <a:rPr lang="en-US" sz="3200" dirty="0"/>
            </a:br>
            <a:r>
              <a:rPr lang="en-US" sz="3200" dirty="0"/>
              <a:t>have similar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92</a:t>
            </a:fld>
            <a:endParaRPr lang="en-US"/>
          </a:p>
        </p:txBody>
      </p:sp>
      <p:grpSp>
        <p:nvGrpSpPr>
          <p:cNvPr id="18" name="Group 17"/>
          <p:cNvGrpSpPr/>
          <p:nvPr/>
        </p:nvGrpSpPr>
        <p:grpSpPr>
          <a:xfrm>
            <a:off x="304800" y="1295400"/>
            <a:ext cx="2209800" cy="2437834"/>
            <a:chOff x="152400" y="3962400"/>
            <a:chExt cx="2209800" cy="2437834"/>
          </a:xfrm>
        </p:grpSpPr>
        <p:pic>
          <p:nvPicPr>
            <p:cNvPr id="1028" name="Picture 4" descr="Aristolochic acid.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5" r="13444" b="7131"/>
            <a:stretch/>
          </p:blipFill>
          <p:spPr bwMode="auto">
            <a:xfrm>
              <a:off x="609600" y="3975652"/>
              <a:ext cx="1752600" cy="2424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3962400"/>
              <a:ext cx="941283" cy="646331"/>
            </a:xfrm>
            <a:prstGeom prst="rect">
              <a:avLst/>
            </a:prstGeom>
            <a:noFill/>
          </p:spPr>
          <p:txBody>
            <a:bodyPr wrap="none" rtlCol="0">
              <a:spAutoFit/>
            </a:bodyPr>
            <a:lstStyle/>
            <a:p>
              <a:r>
                <a:rPr lang="en-US" sz="3600" dirty="0"/>
                <a:t>AA I</a:t>
              </a:r>
            </a:p>
          </p:txBody>
        </p:sp>
      </p:grpSp>
      <p:pic>
        <p:nvPicPr>
          <p:cNvPr id="8" name="Picture 7"/>
          <p:cNvPicPr>
            <a:picLocks noChangeAspect="1"/>
          </p:cNvPicPr>
          <p:nvPr/>
        </p:nvPicPr>
        <p:blipFill rotWithShape="1">
          <a:blip r:embed="rId4"/>
          <a:srcRect l="5484" t="23032" r="4759" b="59374"/>
          <a:stretch/>
        </p:blipFill>
        <p:spPr>
          <a:xfrm>
            <a:off x="3276600" y="1446638"/>
            <a:ext cx="7620000" cy="840188"/>
          </a:xfrm>
          <a:prstGeom prst="rect">
            <a:avLst/>
          </a:prstGeom>
        </p:spPr>
      </p:pic>
      <p:sp>
        <p:nvSpPr>
          <p:cNvPr id="9" name="TextBox 8"/>
          <p:cNvSpPr txBox="1"/>
          <p:nvPr/>
        </p:nvSpPr>
        <p:spPr>
          <a:xfrm>
            <a:off x="4038600" y="1722283"/>
            <a:ext cx="2133918" cy="369332"/>
          </a:xfrm>
          <a:prstGeom prst="rect">
            <a:avLst/>
          </a:prstGeom>
          <a:noFill/>
        </p:spPr>
        <p:txBody>
          <a:bodyPr wrap="none" rtlCol="0">
            <a:spAutoFit/>
          </a:bodyPr>
          <a:lstStyle/>
          <a:p>
            <a:r>
              <a:rPr lang="en-US" b="1" dirty="0"/>
              <a:t>AA I in MCF10A cells</a:t>
            </a:r>
          </a:p>
        </p:txBody>
      </p:sp>
      <p:grpSp>
        <p:nvGrpSpPr>
          <p:cNvPr id="26" name="Group 25"/>
          <p:cNvGrpSpPr/>
          <p:nvPr/>
        </p:nvGrpSpPr>
        <p:grpSpPr>
          <a:xfrm>
            <a:off x="3581400" y="2496312"/>
            <a:ext cx="7239000" cy="761966"/>
            <a:chOff x="3505200" y="2496312"/>
            <a:chExt cx="7239000" cy="761966"/>
          </a:xfrm>
        </p:grpSpPr>
        <p:pic>
          <p:nvPicPr>
            <p:cNvPr id="23" name="Picture 22"/>
            <p:cNvPicPr>
              <a:picLocks noChangeAspect="1"/>
            </p:cNvPicPr>
            <p:nvPr/>
          </p:nvPicPr>
          <p:blipFill rotWithShape="1">
            <a:blip r:embed="rId5"/>
            <a:srcRect l="7019" t="38493" r="5000" b="11199"/>
            <a:stretch/>
          </p:blipFill>
          <p:spPr>
            <a:xfrm>
              <a:off x="3505200" y="2514600"/>
              <a:ext cx="7239000" cy="743678"/>
            </a:xfrm>
            <a:prstGeom prst="rect">
              <a:avLst/>
            </a:prstGeom>
          </p:spPr>
        </p:pic>
        <p:grpSp>
          <p:nvGrpSpPr>
            <p:cNvPr id="25" name="Group 24"/>
            <p:cNvGrpSpPr/>
            <p:nvPr/>
          </p:nvGrpSpPr>
          <p:grpSpPr>
            <a:xfrm>
              <a:off x="4038600" y="2496312"/>
              <a:ext cx="1320939" cy="551688"/>
              <a:chOff x="4038600" y="2496312"/>
              <a:chExt cx="1320939" cy="551688"/>
            </a:xfrm>
          </p:grpSpPr>
          <p:sp>
            <p:nvSpPr>
              <p:cNvPr id="17" name="TextBox 16"/>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24" name="Rectangle 23"/>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8411" t="6450" r="18144" b="11078"/>
          <a:stretch/>
        </p:blipFill>
        <p:spPr>
          <a:xfrm flipH="1">
            <a:off x="758589" y="4267200"/>
            <a:ext cx="1832211" cy="2057400"/>
          </a:xfrm>
          <a:prstGeom prst="rect">
            <a:avLst/>
          </a:prstGeom>
        </p:spPr>
      </p:pic>
      <p:sp>
        <p:nvSpPr>
          <p:cNvPr id="27" name="TextBox 26"/>
          <p:cNvSpPr txBox="1"/>
          <p:nvPr/>
        </p:nvSpPr>
        <p:spPr>
          <a:xfrm>
            <a:off x="278588" y="3697069"/>
            <a:ext cx="2769412" cy="646331"/>
          </a:xfrm>
          <a:prstGeom prst="rect">
            <a:avLst/>
          </a:prstGeom>
          <a:noFill/>
        </p:spPr>
        <p:txBody>
          <a:bodyPr wrap="none" rtlCol="0">
            <a:spAutoFit/>
          </a:bodyPr>
          <a:lstStyle/>
          <a:p>
            <a:r>
              <a:rPr lang="en-US" sz="3600" dirty="0"/>
              <a:t>Aristolactam I</a:t>
            </a:r>
          </a:p>
        </p:txBody>
      </p:sp>
      <p:pic>
        <p:nvPicPr>
          <p:cNvPr id="28" name="Picture 27"/>
          <p:cNvPicPr>
            <a:picLocks noChangeAspect="1"/>
          </p:cNvPicPr>
          <p:nvPr/>
        </p:nvPicPr>
        <p:blipFill rotWithShape="1">
          <a:blip r:embed="rId7"/>
          <a:srcRect l="6416" t="23903" r="2724" b="15685"/>
          <a:stretch/>
        </p:blipFill>
        <p:spPr>
          <a:xfrm>
            <a:off x="3581400" y="3581400"/>
            <a:ext cx="7239000" cy="764024"/>
          </a:xfrm>
          <a:prstGeom prst="rect">
            <a:avLst/>
          </a:prstGeom>
        </p:spPr>
      </p:pic>
      <p:sp>
        <p:nvSpPr>
          <p:cNvPr id="19" name="Oval 18"/>
          <p:cNvSpPr/>
          <p:nvPr/>
        </p:nvSpPr>
        <p:spPr>
          <a:xfrm>
            <a:off x="1524000" y="1371600"/>
            <a:ext cx="14478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00200" y="4191000"/>
            <a:ext cx="10668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3082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18269" t="32131" r="17836" b="25771"/>
          <a:stretch/>
        </p:blipFill>
        <p:spPr>
          <a:xfrm>
            <a:off x="3429000" y="3581400"/>
            <a:ext cx="7467600" cy="781036"/>
          </a:xfrm>
          <a:prstGeom prst="rect">
            <a:avLst/>
          </a:prstGeom>
        </p:spPr>
      </p:pic>
      <p:sp>
        <p:nvSpPr>
          <p:cNvPr id="2" name="Title 1"/>
          <p:cNvSpPr>
            <a:spLocks noGrp="1"/>
          </p:cNvSpPr>
          <p:nvPr>
            <p:ph type="title"/>
          </p:nvPr>
        </p:nvSpPr>
        <p:spPr>
          <a:xfrm>
            <a:off x="381000" y="152400"/>
            <a:ext cx="9677400" cy="1020762"/>
          </a:xfrm>
        </p:spPr>
        <p:txBody>
          <a:bodyPr/>
          <a:lstStyle/>
          <a:p>
            <a:pPr algn="l"/>
            <a:r>
              <a:rPr lang="en-US" sz="3200" dirty="0"/>
              <a:t>Preliminary results: Several AA related compounds</a:t>
            </a:r>
            <a:br>
              <a:rPr lang="en-US" sz="3200" dirty="0"/>
            </a:br>
            <a:r>
              <a:rPr lang="en-US" sz="3200" dirty="0"/>
              <a:t>have similar mutational signatures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93</a:t>
            </a:fld>
            <a:endParaRPr lang="en-US"/>
          </a:p>
        </p:txBody>
      </p:sp>
      <p:grpSp>
        <p:nvGrpSpPr>
          <p:cNvPr id="18" name="Group 17"/>
          <p:cNvGrpSpPr/>
          <p:nvPr/>
        </p:nvGrpSpPr>
        <p:grpSpPr>
          <a:xfrm>
            <a:off x="304800" y="1295400"/>
            <a:ext cx="2209800" cy="2437834"/>
            <a:chOff x="152400" y="3962400"/>
            <a:chExt cx="2209800" cy="2437834"/>
          </a:xfrm>
        </p:grpSpPr>
        <p:pic>
          <p:nvPicPr>
            <p:cNvPr id="1028" name="Picture 4" descr="Aristolochic acid.png"/>
            <p:cNvPicPr>
              <a:picLocks noChangeAspect="1" noChangeArrowheads="1"/>
            </p:cNvPicPr>
            <p:nvPr/>
          </p:nvPicPr>
          <p:blipFill rotWithShape="1">
            <a:blip r:embed="rId4">
              <a:extLst>
                <a:ext uri="{28A0092B-C50C-407E-A947-70E740481C1C}">
                  <a14:useLocalDpi xmlns:a14="http://schemas.microsoft.com/office/drawing/2010/main" val="0"/>
                </a:ext>
              </a:extLst>
            </a:blip>
            <a:srcRect l="19425" r="13444" b="7131"/>
            <a:stretch/>
          </p:blipFill>
          <p:spPr bwMode="auto">
            <a:xfrm>
              <a:off x="609600" y="3975652"/>
              <a:ext cx="1752600" cy="2424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3962400"/>
              <a:ext cx="941283" cy="646331"/>
            </a:xfrm>
            <a:prstGeom prst="rect">
              <a:avLst/>
            </a:prstGeom>
            <a:noFill/>
          </p:spPr>
          <p:txBody>
            <a:bodyPr wrap="none" rtlCol="0">
              <a:spAutoFit/>
            </a:bodyPr>
            <a:lstStyle/>
            <a:p>
              <a:r>
                <a:rPr lang="en-US" sz="3600" dirty="0"/>
                <a:t>AA I</a:t>
              </a:r>
            </a:p>
          </p:txBody>
        </p:sp>
      </p:grpSp>
      <p:pic>
        <p:nvPicPr>
          <p:cNvPr id="8" name="Picture 7"/>
          <p:cNvPicPr>
            <a:picLocks noChangeAspect="1"/>
          </p:cNvPicPr>
          <p:nvPr/>
        </p:nvPicPr>
        <p:blipFill rotWithShape="1">
          <a:blip r:embed="rId5"/>
          <a:srcRect l="5484" t="23032" r="4759" b="59374"/>
          <a:stretch/>
        </p:blipFill>
        <p:spPr>
          <a:xfrm>
            <a:off x="3276600" y="1446638"/>
            <a:ext cx="7620000" cy="840188"/>
          </a:xfrm>
          <a:prstGeom prst="rect">
            <a:avLst/>
          </a:prstGeom>
        </p:spPr>
      </p:pic>
      <p:sp>
        <p:nvSpPr>
          <p:cNvPr id="9" name="TextBox 8"/>
          <p:cNvSpPr txBox="1"/>
          <p:nvPr/>
        </p:nvSpPr>
        <p:spPr>
          <a:xfrm>
            <a:off x="4038600" y="1722283"/>
            <a:ext cx="2133918" cy="369332"/>
          </a:xfrm>
          <a:prstGeom prst="rect">
            <a:avLst/>
          </a:prstGeom>
          <a:noFill/>
        </p:spPr>
        <p:txBody>
          <a:bodyPr wrap="none" rtlCol="0">
            <a:spAutoFit/>
          </a:bodyPr>
          <a:lstStyle/>
          <a:p>
            <a:r>
              <a:rPr lang="en-US" b="1" dirty="0"/>
              <a:t>AA I in MCF10A cells</a:t>
            </a:r>
          </a:p>
        </p:txBody>
      </p:sp>
      <p:grpSp>
        <p:nvGrpSpPr>
          <p:cNvPr id="26" name="Group 25"/>
          <p:cNvGrpSpPr/>
          <p:nvPr/>
        </p:nvGrpSpPr>
        <p:grpSpPr>
          <a:xfrm>
            <a:off x="3581400" y="2496312"/>
            <a:ext cx="7239000" cy="761966"/>
            <a:chOff x="3505200" y="2496312"/>
            <a:chExt cx="7239000" cy="761966"/>
          </a:xfrm>
        </p:grpSpPr>
        <p:pic>
          <p:nvPicPr>
            <p:cNvPr id="23" name="Picture 22"/>
            <p:cNvPicPr>
              <a:picLocks noChangeAspect="1"/>
            </p:cNvPicPr>
            <p:nvPr/>
          </p:nvPicPr>
          <p:blipFill rotWithShape="1">
            <a:blip r:embed="rId6"/>
            <a:srcRect l="7019" t="38493" r="5000" b="11199"/>
            <a:stretch/>
          </p:blipFill>
          <p:spPr>
            <a:xfrm>
              <a:off x="3505200" y="2514600"/>
              <a:ext cx="7239000" cy="743678"/>
            </a:xfrm>
            <a:prstGeom prst="rect">
              <a:avLst/>
            </a:prstGeom>
          </p:spPr>
        </p:pic>
        <p:grpSp>
          <p:nvGrpSpPr>
            <p:cNvPr id="25" name="Group 24"/>
            <p:cNvGrpSpPr/>
            <p:nvPr/>
          </p:nvGrpSpPr>
          <p:grpSpPr>
            <a:xfrm>
              <a:off x="4038600" y="2496312"/>
              <a:ext cx="1320939" cy="551688"/>
              <a:chOff x="4038600" y="2496312"/>
              <a:chExt cx="1320939" cy="551688"/>
            </a:xfrm>
          </p:grpSpPr>
          <p:sp>
            <p:nvSpPr>
              <p:cNvPr id="17" name="TextBox 16"/>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24" name="Rectangle 23"/>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1899" t="13335" r="9527" b="9527"/>
          <a:stretch/>
        </p:blipFill>
        <p:spPr>
          <a:xfrm flipV="1">
            <a:off x="685800" y="4343400"/>
            <a:ext cx="1946031" cy="1910463"/>
          </a:xfrm>
          <a:prstGeom prst="rect">
            <a:avLst/>
          </a:prstGeom>
        </p:spPr>
      </p:pic>
      <p:sp>
        <p:nvSpPr>
          <p:cNvPr id="16" name="TextBox 15"/>
          <p:cNvSpPr txBox="1"/>
          <p:nvPr/>
        </p:nvSpPr>
        <p:spPr>
          <a:xfrm>
            <a:off x="290897" y="3697069"/>
            <a:ext cx="3138103" cy="646331"/>
          </a:xfrm>
          <a:prstGeom prst="rect">
            <a:avLst/>
          </a:prstGeom>
          <a:noFill/>
        </p:spPr>
        <p:txBody>
          <a:bodyPr wrap="none" rtlCol="0">
            <a:spAutoFit/>
          </a:bodyPr>
          <a:lstStyle/>
          <a:p>
            <a:r>
              <a:rPr lang="en-US" sz="3600" dirty="0"/>
              <a:t>Aristolactam BII</a:t>
            </a:r>
          </a:p>
        </p:txBody>
      </p:sp>
      <p:sp>
        <p:nvSpPr>
          <p:cNvPr id="22" name="Oval 21"/>
          <p:cNvSpPr/>
          <p:nvPr/>
        </p:nvSpPr>
        <p:spPr>
          <a:xfrm>
            <a:off x="1752600" y="4419600"/>
            <a:ext cx="10668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905000" y="5867400"/>
            <a:ext cx="457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52600" y="3048000"/>
            <a:ext cx="457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57200" y="1676400"/>
            <a:ext cx="7620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 y="4419600"/>
            <a:ext cx="7620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524000" y="1371600"/>
            <a:ext cx="14478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8246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677400" cy="1020762"/>
          </a:xfrm>
        </p:spPr>
        <p:txBody>
          <a:bodyPr/>
          <a:lstStyle/>
          <a:p>
            <a:pPr algn="l"/>
            <a:r>
              <a:rPr lang="en-US" sz="3000" dirty="0"/>
              <a:t>More AA signatures:</a:t>
            </a:r>
            <a:br>
              <a:rPr lang="en-US" sz="3000" dirty="0"/>
            </a:br>
            <a:r>
              <a:rPr lang="en-US" sz="3000" dirty="0"/>
              <a:t>Double-base signatures in exposed cell lines and in tumours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94</a:t>
            </a:fld>
            <a:endParaRPr lang="en-US"/>
          </a:p>
        </p:txBody>
      </p:sp>
      <p:grpSp>
        <p:nvGrpSpPr>
          <p:cNvPr id="18" name="Group 17"/>
          <p:cNvGrpSpPr/>
          <p:nvPr/>
        </p:nvGrpSpPr>
        <p:grpSpPr>
          <a:xfrm>
            <a:off x="228600" y="1117600"/>
            <a:ext cx="2209800" cy="2311400"/>
            <a:chOff x="152400" y="4013200"/>
            <a:chExt cx="2209800" cy="2311400"/>
          </a:xfrm>
        </p:grpSpPr>
        <p:pic>
          <p:nvPicPr>
            <p:cNvPr id="1028" name="Picture 4" descr="Aristolochic acid.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5" t="1439" r="13444" b="10028"/>
            <a:stretch/>
          </p:blipFill>
          <p:spPr bwMode="auto">
            <a:xfrm>
              <a:off x="609600" y="4013200"/>
              <a:ext cx="1752600" cy="2311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400" y="4114800"/>
              <a:ext cx="856325" cy="584775"/>
            </a:xfrm>
            <a:prstGeom prst="rect">
              <a:avLst/>
            </a:prstGeom>
            <a:noFill/>
          </p:spPr>
          <p:txBody>
            <a:bodyPr wrap="none" rtlCol="0">
              <a:spAutoFit/>
            </a:bodyPr>
            <a:lstStyle/>
            <a:p>
              <a:r>
                <a:rPr lang="en-US" sz="3200" dirty="0"/>
                <a:t>AA I</a:t>
              </a:r>
            </a:p>
          </p:txBody>
        </p:sp>
      </p:grpSp>
      <p:pic>
        <p:nvPicPr>
          <p:cNvPr id="5" name="Picture 4"/>
          <p:cNvPicPr>
            <a:picLocks noChangeAspect="1"/>
          </p:cNvPicPr>
          <p:nvPr/>
        </p:nvPicPr>
        <p:blipFill rotWithShape="1">
          <a:blip r:embed="rId4"/>
          <a:srcRect l="6875" t="26349" r="6298" b="11809"/>
          <a:stretch/>
        </p:blipFill>
        <p:spPr>
          <a:xfrm>
            <a:off x="2514600" y="1295400"/>
            <a:ext cx="9525000" cy="1682434"/>
          </a:xfrm>
          <a:prstGeom prst="rect">
            <a:avLst/>
          </a:prstGeom>
        </p:spPr>
      </p:pic>
      <p:pic>
        <p:nvPicPr>
          <p:cNvPr id="10" name="Picture 9"/>
          <p:cNvPicPr>
            <a:picLocks noChangeAspect="1"/>
          </p:cNvPicPr>
          <p:nvPr/>
        </p:nvPicPr>
        <p:blipFill rotWithShape="1">
          <a:blip r:embed="rId5"/>
          <a:srcRect l="7164" t="27690" r="6105" b="15098"/>
          <a:stretch/>
        </p:blipFill>
        <p:spPr>
          <a:xfrm>
            <a:off x="2514600" y="3048000"/>
            <a:ext cx="9601200" cy="1570663"/>
          </a:xfrm>
          <a:prstGeom prst="rect">
            <a:avLst/>
          </a:prstGeom>
        </p:spPr>
      </p:pic>
      <p:sp>
        <p:nvSpPr>
          <p:cNvPr id="27" name="TextBox 26"/>
          <p:cNvSpPr txBox="1"/>
          <p:nvPr/>
        </p:nvSpPr>
        <p:spPr>
          <a:xfrm>
            <a:off x="457200" y="3505200"/>
            <a:ext cx="2085443" cy="2062103"/>
          </a:xfrm>
          <a:prstGeom prst="rect">
            <a:avLst/>
          </a:prstGeom>
          <a:noFill/>
        </p:spPr>
        <p:txBody>
          <a:bodyPr wrap="none" rtlCol="0">
            <a:spAutoFit/>
          </a:bodyPr>
          <a:lstStyle/>
          <a:p>
            <a:r>
              <a:rPr lang="en-US" sz="3200" dirty="0"/>
              <a:t>Taiwan</a:t>
            </a:r>
          </a:p>
          <a:p>
            <a:r>
              <a:rPr lang="en-US" sz="3200" dirty="0"/>
              <a:t>upper-tract</a:t>
            </a:r>
          </a:p>
          <a:p>
            <a:r>
              <a:rPr lang="en-US" sz="3200" dirty="0"/>
              <a:t>urothelial</a:t>
            </a:r>
          </a:p>
          <a:p>
            <a:r>
              <a:rPr lang="en-US" sz="3200" dirty="0"/>
              <a:t>carcinoma</a:t>
            </a:r>
          </a:p>
        </p:txBody>
      </p:sp>
      <p:sp>
        <p:nvSpPr>
          <p:cNvPr id="4" name="TextBox 3"/>
          <p:cNvSpPr txBox="1"/>
          <p:nvPr/>
        </p:nvSpPr>
        <p:spPr>
          <a:xfrm>
            <a:off x="2743200" y="4724400"/>
            <a:ext cx="9068829" cy="461665"/>
          </a:xfrm>
          <a:prstGeom prst="rect">
            <a:avLst/>
          </a:prstGeom>
          <a:noFill/>
        </p:spPr>
        <p:txBody>
          <a:bodyPr wrap="none" rtlCol="0">
            <a:spAutoFit/>
          </a:bodyPr>
          <a:lstStyle/>
          <a:p>
            <a:r>
              <a:rPr lang="en-US" sz="2400" dirty="0"/>
              <a:t>Clues regarding damage and repair and AA-caused oncogenic mutations</a:t>
            </a:r>
          </a:p>
        </p:txBody>
      </p:sp>
      <p:sp>
        <p:nvSpPr>
          <p:cNvPr id="7" name="Down Arrow 6"/>
          <p:cNvSpPr/>
          <p:nvPr/>
        </p:nvSpPr>
        <p:spPr>
          <a:xfrm rot="12951758">
            <a:off x="2937516" y="5122454"/>
            <a:ext cx="3048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383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95</a:t>
            </a:fld>
            <a:endParaRPr lang="en-US"/>
          </a:p>
        </p:txBody>
      </p:sp>
      <p:pic>
        <p:nvPicPr>
          <p:cNvPr id="7" name="Picture 6"/>
          <p:cNvPicPr>
            <a:picLocks noChangeAspect="1"/>
          </p:cNvPicPr>
          <p:nvPr/>
        </p:nvPicPr>
        <p:blipFill rotWithShape="1">
          <a:blip r:embed="rId3"/>
          <a:srcRect l="8029" t="31001" r="4856" b="9289"/>
          <a:stretch/>
        </p:blipFill>
        <p:spPr>
          <a:xfrm>
            <a:off x="2661138" y="1219200"/>
            <a:ext cx="9525000" cy="1619034"/>
          </a:xfrm>
          <a:prstGeom prst="rect">
            <a:avLst/>
          </a:prstGeom>
        </p:spPr>
      </p:pic>
      <p:pic>
        <p:nvPicPr>
          <p:cNvPr id="4" name="Picture 3"/>
          <p:cNvPicPr>
            <a:picLocks noChangeAspect="1"/>
          </p:cNvPicPr>
          <p:nvPr/>
        </p:nvPicPr>
        <p:blipFill rotWithShape="1">
          <a:blip r:embed="rId4"/>
          <a:srcRect l="8540" t="24621" r="6065" b="13924"/>
          <a:stretch/>
        </p:blipFill>
        <p:spPr>
          <a:xfrm>
            <a:off x="2667000" y="2895600"/>
            <a:ext cx="9393311" cy="1676400"/>
          </a:xfrm>
          <a:prstGeom prst="rect">
            <a:avLst/>
          </a:prstGeom>
        </p:spPr>
      </p:pic>
      <p:sp>
        <p:nvSpPr>
          <p:cNvPr id="10" name="TextBox 9"/>
          <p:cNvSpPr txBox="1"/>
          <p:nvPr/>
        </p:nvSpPr>
        <p:spPr>
          <a:xfrm>
            <a:off x="457200" y="3505200"/>
            <a:ext cx="2085443" cy="2062103"/>
          </a:xfrm>
          <a:prstGeom prst="rect">
            <a:avLst/>
          </a:prstGeom>
          <a:noFill/>
        </p:spPr>
        <p:txBody>
          <a:bodyPr wrap="none" rtlCol="0">
            <a:spAutoFit/>
          </a:bodyPr>
          <a:lstStyle/>
          <a:p>
            <a:r>
              <a:rPr lang="en-US" sz="3200" dirty="0"/>
              <a:t>Taiwan</a:t>
            </a:r>
          </a:p>
          <a:p>
            <a:r>
              <a:rPr lang="en-US" sz="3200" dirty="0"/>
              <a:t>upper-tract</a:t>
            </a:r>
          </a:p>
          <a:p>
            <a:r>
              <a:rPr lang="en-US" sz="3200" dirty="0"/>
              <a:t>urothelial</a:t>
            </a:r>
          </a:p>
          <a:p>
            <a:r>
              <a:rPr lang="en-US" sz="3200" dirty="0"/>
              <a:t>carcinoma</a:t>
            </a:r>
          </a:p>
        </p:txBody>
      </p:sp>
      <p:sp>
        <p:nvSpPr>
          <p:cNvPr id="2" name="Title 1"/>
          <p:cNvSpPr>
            <a:spLocks noGrp="1"/>
          </p:cNvSpPr>
          <p:nvPr>
            <p:ph type="title"/>
          </p:nvPr>
        </p:nvSpPr>
        <p:spPr>
          <a:xfrm>
            <a:off x="381000" y="152400"/>
            <a:ext cx="9677400" cy="1020762"/>
          </a:xfrm>
        </p:spPr>
        <p:txBody>
          <a:bodyPr/>
          <a:lstStyle/>
          <a:p>
            <a:pPr algn="l"/>
            <a:r>
              <a:rPr lang="en-US" sz="3000" dirty="0"/>
              <a:t>More AA signatures:</a:t>
            </a:r>
            <a:br>
              <a:rPr lang="en-US" sz="3000" dirty="0"/>
            </a:br>
            <a:r>
              <a:rPr lang="en-US" sz="3000" dirty="0"/>
              <a:t>Deletion signatures in exposed cell lines and in tumours</a:t>
            </a:r>
          </a:p>
        </p:txBody>
      </p:sp>
      <p:grpSp>
        <p:nvGrpSpPr>
          <p:cNvPr id="12" name="Group 11"/>
          <p:cNvGrpSpPr/>
          <p:nvPr/>
        </p:nvGrpSpPr>
        <p:grpSpPr>
          <a:xfrm>
            <a:off x="228600" y="1117600"/>
            <a:ext cx="2209800" cy="2311400"/>
            <a:chOff x="152400" y="4013200"/>
            <a:chExt cx="2209800" cy="2311400"/>
          </a:xfrm>
        </p:grpSpPr>
        <p:pic>
          <p:nvPicPr>
            <p:cNvPr id="13" name="Picture 4" descr="Aristolochic acid.png"/>
            <p:cNvPicPr>
              <a:picLocks noChangeAspect="1" noChangeArrowheads="1"/>
            </p:cNvPicPr>
            <p:nvPr/>
          </p:nvPicPr>
          <p:blipFill rotWithShape="1">
            <a:blip r:embed="rId5">
              <a:extLst>
                <a:ext uri="{28A0092B-C50C-407E-A947-70E740481C1C}">
                  <a14:useLocalDpi xmlns:a14="http://schemas.microsoft.com/office/drawing/2010/main" val="0"/>
                </a:ext>
              </a:extLst>
            </a:blip>
            <a:srcRect l="19425" t="1439" r="13444" b="10028"/>
            <a:stretch/>
          </p:blipFill>
          <p:spPr bwMode="auto">
            <a:xfrm>
              <a:off x="609600" y="4013200"/>
              <a:ext cx="1752600" cy="2311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52400" y="4114800"/>
              <a:ext cx="856325" cy="584775"/>
            </a:xfrm>
            <a:prstGeom prst="rect">
              <a:avLst/>
            </a:prstGeom>
            <a:noFill/>
          </p:spPr>
          <p:txBody>
            <a:bodyPr wrap="none" rtlCol="0">
              <a:spAutoFit/>
            </a:bodyPr>
            <a:lstStyle/>
            <a:p>
              <a:r>
                <a:rPr lang="en-US" sz="3200" dirty="0"/>
                <a:t>AA I</a:t>
              </a:r>
            </a:p>
          </p:txBody>
        </p:sp>
      </p:grpSp>
      <p:sp>
        <p:nvSpPr>
          <p:cNvPr id="15" name="TextBox 14"/>
          <p:cNvSpPr txBox="1"/>
          <p:nvPr/>
        </p:nvSpPr>
        <p:spPr>
          <a:xfrm>
            <a:off x="2743200" y="4724400"/>
            <a:ext cx="9068829" cy="461665"/>
          </a:xfrm>
          <a:prstGeom prst="rect">
            <a:avLst/>
          </a:prstGeom>
          <a:noFill/>
        </p:spPr>
        <p:txBody>
          <a:bodyPr wrap="none" rtlCol="0">
            <a:spAutoFit/>
          </a:bodyPr>
          <a:lstStyle/>
          <a:p>
            <a:r>
              <a:rPr lang="en-US" sz="2400" dirty="0"/>
              <a:t>Clues regarding damage and repair and AA-caused oncogenic mutations</a:t>
            </a:r>
          </a:p>
        </p:txBody>
      </p:sp>
      <p:sp>
        <p:nvSpPr>
          <p:cNvPr id="11" name="Down Arrow 10"/>
          <p:cNvSpPr/>
          <p:nvPr/>
        </p:nvSpPr>
        <p:spPr>
          <a:xfrm rot="12951758">
            <a:off x="2937516" y="5122454"/>
            <a:ext cx="3048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1723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10515600" cy="848632"/>
          </a:xfrm>
        </p:spPr>
        <p:txBody>
          <a:bodyPr/>
          <a:lstStyle/>
          <a:p>
            <a:r>
              <a:rPr lang="en-US" dirty="0"/>
              <a:t>Main results</a:t>
            </a:r>
          </a:p>
        </p:txBody>
      </p:sp>
      <p:sp>
        <p:nvSpPr>
          <p:cNvPr id="3" name="Content Placeholder 2"/>
          <p:cNvSpPr>
            <a:spLocks noGrp="1"/>
          </p:cNvSpPr>
          <p:nvPr>
            <p:ph idx="1"/>
          </p:nvPr>
        </p:nvSpPr>
        <p:spPr>
          <a:xfrm>
            <a:off x="838200" y="914400"/>
            <a:ext cx="10515600" cy="5410200"/>
          </a:xfrm>
        </p:spPr>
        <p:txBody>
          <a:bodyPr/>
          <a:lstStyle/>
          <a:p>
            <a:r>
              <a:rPr lang="en-US" sz="2800" dirty="0"/>
              <a:t>Liver mutation data indicate widespread exposure to AA</a:t>
            </a:r>
          </a:p>
          <a:p>
            <a:r>
              <a:rPr lang="en-US" sz="2800" dirty="0"/>
              <a:t>AA: known urinary tract carcinogen and kidney toxin</a:t>
            </a:r>
          </a:p>
          <a:p>
            <a:r>
              <a:rPr lang="en-US" sz="2800" dirty="0"/>
              <a:t>AA-mutated liver cancers are common in many parts of East Asia</a:t>
            </a:r>
          </a:p>
          <a:p>
            <a:r>
              <a:rPr lang="en-US" sz="2800" dirty="0"/>
              <a:t>AA herbs are also used in South Asia, Africa, and Latin America, but AA exposure in cancer there has not been studied</a:t>
            </a:r>
          </a:p>
          <a:p>
            <a:r>
              <a:rPr lang="en-US" sz="2800" dirty="0"/>
              <a:t>Multiple lines of evidence, including epidemiological and experimental studies, provide strong evidence that AA causes liver cancer</a:t>
            </a:r>
          </a:p>
          <a:p>
            <a:r>
              <a:rPr lang="en-US" sz="2800" dirty="0"/>
              <a:t>Multiple AA-related compounds generate the same mutational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96</a:t>
            </a:fld>
            <a:endParaRPr lang="en-US" dirty="0"/>
          </a:p>
        </p:txBody>
      </p:sp>
    </p:spTree>
    <p:extLst>
      <p:ext uri="{BB962C8B-B14F-4D97-AF65-F5344CB8AC3E}">
        <p14:creationId xmlns:p14="http://schemas.microsoft.com/office/powerpoint/2010/main" val="7021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0972800" cy="685800"/>
          </a:xfrm>
        </p:spPr>
        <p:txBody>
          <a:bodyPr>
            <a:normAutofit/>
          </a:bodyPr>
          <a:lstStyle/>
          <a:p>
            <a:pPr algn="l"/>
            <a:r>
              <a:rPr lang="en-US" sz="3600" dirty="0"/>
              <a:t>Evidence that this signature</a:t>
            </a:r>
          </a:p>
        </p:txBody>
      </p:sp>
      <p:sp>
        <p:nvSpPr>
          <p:cNvPr id="3" name="Content Placeholder 2"/>
          <p:cNvSpPr>
            <a:spLocks noGrp="1"/>
          </p:cNvSpPr>
          <p:nvPr>
            <p:ph idx="4294967295"/>
          </p:nvPr>
        </p:nvSpPr>
        <p:spPr>
          <a:xfrm>
            <a:off x="527050" y="2133600"/>
            <a:ext cx="11664950" cy="4343400"/>
          </a:xfrm>
        </p:spPr>
        <p:txBody>
          <a:bodyPr>
            <a:normAutofit/>
          </a:bodyPr>
          <a:lstStyle/>
          <a:p>
            <a:r>
              <a:rPr lang="en-US" sz="2200" dirty="0"/>
              <a:t>Identical AA signatures in cell lines</a:t>
            </a:r>
          </a:p>
          <a:p>
            <a:endParaRPr lang="en-US" sz="2800" dirty="0"/>
          </a:p>
          <a:p>
            <a:endParaRPr lang="en-US" sz="2800" dirty="0"/>
          </a:p>
          <a:p>
            <a:pPr marL="0" indent="0">
              <a:buNone/>
            </a:pPr>
            <a:endParaRPr lang="en-US" sz="2800" dirty="0"/>
          </a:p>
        </p:txBody>
      </p:sp>
      <p:pic>
        <p:nvPicPr>
          <p:cNvPr id="4" name="Picture 3"/>
          <p:cNvPicPr>
            <a:picLocks noChangeAspect="1"/>
          </p:cNvPicPr>
          <p:nvPr/>
        </p:nvPicPr>
        <p:blipFill rotWithShape="1">
          <a:blip r:embed="rId2"/>
          <a:srcRect l="5484" t="23032" r="4759" b="59374"/>
          <a:stretch/>
        </p:blipFill>
        <p:spPr>
          <a:xfrm>
            <a:off x="1066800" y="2590800"/>
            <a:ext cx="7620000" cy="840188"/>
          </a:xfrm>
          <a:prstGeom prst="rect">
            <a:avLst/>
          </a:prstGeom>
        </p:spPr>
      </p:pic>
      <p:grpSp>
        <p:nvGrpSpPr>
          <p:cNvPr id="5" name="Group 4"/>
          <p:cNvGrpSpPr/>
          <p:nvPr/>
        </p:nvGrpSpPr>
        <p:grpSpPr>
          <a:xfrm>
            <a:off x="1219200" y="914400"/>
            <a:ext cx="7239000" cy="761966"/>
            <a:chOff x="3505200" y="2496312"/>
            <a:chExt cx="7239000" cy="761966"/>
          </a:xfrm>
        </p:grpSpPr>
        <p:pic>
          <p:nvPicPr>
            <p:cNvPr id="6" name="Picture 5"/>
            <p:cNvPicPr>
              <a:picLocks noChangeAspect="1"/>
            </p:cNvPicPr>
            <p:nvPr/>
          </p:nvPicPr>
          <p:blipFill rotWithShape="1">
            <a:blip r:embed="rId3"/>
            <a:srcRect l="7019" t="38493" r="5000" b="11199"/>
            <a:stretch/>
          </p:blipFill>
          <p:spPr>
            <a:xfrm>
              <a:off x="3505200" y="2514600"/>
              <a:ext cx="7239000" cy="743678"/>
            </a:xfrm>
            <a:prstGeom prst="rect">
              <a:avLst/>
            </a:prstGeom>
          </p:spPr>
        </p:pic>
        <p:grpSp>
          <p:nvGrpSpPr>
            <p:cNvPr id="7" name="Group 6"/>
            <p:cNvGrpSpPr/>
            <p:nvPr/>
          </p:nvGrpSpPr>
          <p:grpSpPr>
            <a:xfrm>
              <a:off x="4038600" y="2496312"/>
              <a:ext cx="1320939" cy="551688"/>
              <a:chOff x="4038600" y="2496312"/>
              <a:chExt cx="1320939" cy="551688"/>
            </a:xfrm>
          </p:grpSpPr>
          <p:sp>
            <p:nvSpPr>
              <p:cNvPr id="8" name="TextBox 7"/>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9" name="Rectangle 8"/>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p:cNvSpPr txBox="1"/>
          <p:nvPr/>
        </p:nvSpPr>
        <p:spPr>
          <a:xfrm>
            <a:off x="8458200" y="1066800"/>
            <a:ext cx="1931619" cy="523220"/>
          </a:xfrm>
          <a:prstGeom prst="rect">
            <a:avLst/>
          </a:prstGeom>
          <a:noFill/>
        </p:spPr>
        <p:txBody>
          <a:bodyPr wrap="none" rtlCol="0">
            <a:spAutoFit/>
          </a:bodyPr>
          <a:lstStyle/>
          <a:p>
            <a:r>
              <a:rPr lang="en-US" sz="2800" dirty="0"/>
              <a:t>is due to AA</a:t>
            </a:r>
          </a:p>
        </p:txBody>
      </p:sp>
    </p:spTree>
    <p:extLst>
      <p:ext uri="{BB962C8B-B14F-4D97-AF65-F5344CB8AC3E}">
        <p14:creationId xmlns:p14="http://schemas.microsoft.com/office/powerpoint/2010/main" val="29218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0972800" cy="685800"/>
          </a:xfrm>
        </p:spPr>
        <p:txBody>
          <a:bodyPr>
            <a:normAutofit/>
          </a:bodyPr>
          <a:lstStyle/>
          <a:p>
            <a:pPr algn="l"/>
            <a:r>
              <a:rPr lang="en-US" sz="3600" dirty="0"/>
              <a:t>Evidence that this signature</a:t>
            </a:r>
          </a:p>
        </p:txBody>
      </p:sp>
      <p:sp>
        <p:nvSpPr>
          <p:cNvPr id="3" name="Content Placeholder 2"/>
          <p:cNvSpPr>
            <a:spLocks noGrp="1"/>
          </p:cNvSpPr>
          <p:nvPr>
            <p:ph idx="4294967295"/>
          </p:nvPr>
        </p:nvSpPr>
        <p:spPr>
          <a:xfrm>
            <a:off x="527050" y="2133600"/>
            <a:ext cx="11664950" cy="4343400"/>
          </a:xfrm>
        </p:spPr>
        <p:txBody>
          <a:bodyPr>
            <a:normAutofit/>
          </a:bodyPr>
          <a:lstStyle/>
          <a:p>
            <a:r>
              <a:rPr lang="en-US" sz="2200" dirty="0"/>
              <a:t>Identical AA signatures in cell lines</a:t>
            </a:r>
          </a:p>
          <a:p>
            <a:endParaRPr lang="en-US" sz="2200" dirty="0"/>
          </a:p>
          <a:p>
            <a:endParaRPr lang="en-US" sz="2200" dirty="0"/>
          </a:p>
          <a:p>
            <a:pPr marL="0" indent="0">
              <a:buNone/>
            </a:pPr>
            <a:endParaRPr lang="en-US" sz="2200" dirty="0"/>
          </a:p>
        </p:txBody>
      </p:sp>
      <p:pic>
        <p:nvPicPr>
          <p:cNvPr id="4" name="Picture 3"/>
          <p:cNvPicPr>
            <a:picLocks noChangeAspect="1"/>
          </p:cNvPicPr>
          <p:nvPr/>
        </p:nvPicPr>
        <p:blipFill rotWithShape="1">
          <a:blip r:embed="rId2"/>
          <a:srcRect l="5484" t="23032" r="4759" b="59374"/>
          <a:stretch/>
        </p:blipFill>
        <p:spPr>
          <a:xfrm>
            <a:off x="1066800" y="2590800"/>
            <a:ext cx="7620000" cy="840188"/>
          </a:xfrm>
          <a:prstGeom prst="rect">
            <a:avLst/>
          </a:prstGeom>
        </p:spPr>
      </p:pic>
      <p:grpSp>
        <p:nvGrpSpPr>
          <p:cNvPr id="5" name="Group 4"/>
          <p:cNvGrpSpPr/>
          <p:nvPr/>
        </p:nvGrpSpPr>
        <p:grpSpPr>
          <a:xfrm>
            <a:off x="1219200" y="914400"/>
            <a:ext cx="7239000" cy="761966"/>
            <a:chOff x="3505200" y="2496312"/>
            <a:chExt cx="7239000" cy="761966"/>
          </a:xfrm>
        </p:grpSpPr>
        <p:pic>
          <p:nvPicPr>
            <p:cNvPr id="6" name="Picture 5"/>
            <p:cNvPicPr>
              <a:picLocks noChangeAspect="1"/>
            </p:cNvPicPr>
            <p:nvPr/>
          </p:nvPicPr>
          <p:blipFill rotWithShape="1">
            <a:blip r:embed="rId3"/>
            <a:srcRect l="7019" t="38493" r="5000" b="11199"/>
            <a:stretch/>
          </p:blipFill>
          <p:spPr>
            <a:xfrm>
              <a:off x="3505200" y="2514600"/>
              <a:ext cx="7239000" cy="743678"/>
            </a:xfrm>
            <a:prstGeom prst="rect">
              <a:avLst/>
            </a:prstGeom>
          </p:spPr>
        </p:pic>
        <p:grpSp>
          <p:nvGrpSpPr>
            <p:cNvPr id="7" name="Group 6"/>
            <p:cNvGrpSpPr/>
            <p:nvPr/>
          </p:nvGrpSpPr>
          <p:grpSpPr>
            <a:xfrm>
              <a:off x="4038600" y="2496312"/>
              <a:ext cx="1320939" cy="551688"/>
              <a:chOff x="4038600" y="2496312"/>
              <a:chExt cx="1320939" cy="551688"/>
            </a:xfrm>
          </p:grpSpPr>
          <p:sp>
            <p:nvSpPr>
              <p:cNvPr id="8" name="TextBox 7"/>
              <p:cNvSpPr txBox="1"/>
              <p:nvPr/>
            </p:nvSpPr>
            <p:spPr>
              <a:xfrm>
                <a:off x="4038600" y="2678668"/>
                <a:ext cx="1320939" cy="369332"/>
              </a:xfrm>
              <a:prstGeom prst="rect">
                <a:avLst/>
              </a:prstGeom>
              <a:noFill/>
            </p:spPr>
            <p:txBody>
              <a:bodyPr wrap="none" rtlCol="0">
                <a:spAutoFit/>
              </a:bodyPr>
              <a:lstStyle/>
              <a:p>
                <a:r>
                  <a:rPr lang="en-US" b="1" dirty="0"/>
                  <a:t>Liver cancer</a:t>
                </a:r>
              </a:p>
            </p:txBody>
          </p:sp>
          <p:sp>
            <p:nvSpPr>
              <p:cNvPr id="9" name="Rectangle 8"/>
              <p:cNvSpPr/>
              <p:nvPr/>
            </p:nvSpPr>
            <p:spPr>
              <a:xfrm>
                <a:off x="4114800" y="2496312"/>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p:cNvSpPr txBox="1"/>
          <p:nvPr/>
        </p:nvSpPr>
        <p:spPr>
          <a:xfrm>
            <a:off x="8458200" y="1066800"/>
            <a:ext cx="1931619" cy="523220"/>
          </a:xfrm>
          <a:prstGeom prst="rect">
            <a:avLst/>
          </a:prstGeom>
          <a:noFill/>
        </p:spPr>
        <p:txBody>
          <a:bodyPr wrap="none" rtlCol="0">
            <a:spAutoFit/>
          </a:bodyPr>
          <a:lstStyle/>
          <a:p>
            <a:r>
              <a:rPr lang="en-US" sz="2800" dirty="0"/>
              <a:t>is due to AA</a:t>
            </a:r>
          </a:p>
        </p:txBody>
      </p:sp>
      <p:sp>
        <p:nvSpPr>
          <p:cNvPr id="11" name="TextBox 10"/>
          <p:cNvSpPr txBox="1"/>
          <p:nvPr/>
        </p:nvSpPr>
        <p:spPr>
          <a:xfrm>
            <a:off x="533400" y="3505200"/>
            <a:ext cx="11201400"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No other known exposure creates this signature</a:t>
            </a:r>
          </a:p>
          <a:p>
            <a:pPr marL="342900" indent="-342900">
              <a:buFont typeface="Arial" panose="020B0604020202020204" pitchFamily="34" charset="0"/>
              <a:buChar char="•"/>
            </a:pPr>
            <a:r>
              <a:rPr lang="en-US" sz="2000" dirty="0"/>
              <a:t>Mutational spectra of many tumours dominated by this signature (the signature is often easy to detect by inspection – see above)</a:t>
            </a:r>
          </a:p>
          <a:p>
            <a:pPr marL="342900" indent="-342900">
              <a:buFont typeface="Arial" panose="020B0604020202020204" pitchFamily="34" charset="0"/>
              <a:buChar char="•"/>
            </a:pPr>
            <a:r>
              <a:rPr lang="en-US" sz="2000" dirty="0"/>
              <a:t>Signature associated with aristolactam-DNA adducts: kidney cancer, upper tract urothelial carcinoma, intra-hepatic bile duct cancer, HCC (aristolactams are the directly mutagenic metabolites of AA)</a:t>
            </a:r>
          </a:p>
          <a:p>
            <a:pPr marL="342900" indent="-342900">
              <a:buFont typeface="Arial" panose="020B0604020202020204" pitchFamily="34" charset="0"/>
              <a:buChar char="•"/>
            </a:pPr>
            <a:r>
              <a:rPr lang="en-US" sz="2000" dirty="0"/>
              <a:t>Found in tumours in geographic regions with known high exposure to AA</a:t>
            </a:r>
          </a:p>
          <a:p>
            <a:pPr marL="342900" indent="-342900">
              <a:buFont typeface="Arial" panose="020B0604020202020204" pitchFamily="34" charset="0"/>
              <a:buChar char="•"/>
            </a:pPr>
            <a:r>
              <a:rPr lang="en-US" sz="2000" dirty="0"/>
              <a:t>Epidemiological evidence that consumption of AA-containing herbs increases HCC risk in region where high proportion of HCCs have this signature</a:t>
            </a:r>
          </a:p>
        </p:txBody>
      </p:sp>
    </p:spTree>
    <p:extLst>
      <p:ext uri="{BB962C8B-B14F-4D97-AF65-F5344CB8AC3E}">
        <p14:creationId xmlns:p14="http://schemas.microsoft.com/office/powerpoint/2010/main" val="36059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657" y="82096"/>
            <a:ext cx="10515600" cy="908783"/>
          </a:xfrm>
        </p:spPr>
        <p:txBody>
          <a:bodyPr>
            <a:normAutofit/>
          </a:bodyPr>
          <a:lstStyle/>
          <a:p>
            <a:pPr algn="l"/>
            <a:r>
              <a:rPr lang="en-US" sz="4000" dirty="0"/>
              <a:t>Future research leading to prevention</a:t>
            </a:r>
          </a:p>
        </p:txBody>
      </p:sp>
      <p:sp>
        <p:nvSpPr>
          <p:cNvPr id="3" name="Content Placeholder 2"/>
          <p:cNvSpPr>
            <a:spLocks noGrp="1"/>
          </p:cNvSpPr>
          <p:nvPr>
            <p:ph idx="1"/>
          </p:nvPr>
        </p:nvSpPr>
        <p:spPr>
          <a:xfrm>
            <a:off x="533400" y="1371601"/>
            <a:ext cx="11084626" cy="4876800"/>
          </a:xfrm>
        </p:spPr>
        <p:txBody>
          <a:bodyPr>
            <a:normAutofit/>
          </a:bodyPr>
          <a:lstStyle/>
          <a:p>
            <a:r>
              <a:rPr lang="en-US" dirty="0"/>
              <a:t>What is the dose-risk relationship between AA exposure and liver cancer? In conjunction with hepatitis?</a:t>
            </a:r>
          </a:p>
          <a:p>
            <a:r>
              <a:rPr lang="en-US" dirty="0"/>
              <a:t>How are people being exposed? Which herbs? How prepared? Which AAs are they being exposed to?</a:t>
            </a:r>
          </a:p>
          <a:p>
            <a:r>
              <a:rPr lang="en-US" dirty="0"/>
              <a:t>Which AA-family chemicals and dosages have the main impact on kidney failure, urinary tract cancer, and liver and bile duct cancers?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99</a:t>
            </a:fld>
            <a:endParaRPr lang="en-US"/>
          </a:p>
        </p:txBody>
      </p:sp>
    </p:spTree>
    <p:extLst>
      <p:ext uri="{BB962C8B-B14F-4D97-AF65-F5344CB8AC3E}">
        <p14:creationId xmlns:p14="http://schemas.microsoft.com/office/powerpoint/2010/main" val="404796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6990</Words>
  <Application>Microsoft Office PowerPoint</Application>
  <PresentationFormat>Widescreen</PresentationFormat>
  <Paragraphs>983</Paragraphs>
  <Slides>121</Slides>
  <Notes>37</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121</vt:i4>
      </vt:variant>
    </vt:vector>
  </HeadingPairs>
  <TitlesOfParts>
    <vt:vector size="127" baseType="lpstr">
      <vt:lpstr>Roboto</vt:lpstr>
      <vt:lpstr>Arial</vt:lpstr>
      <vt:lpstr>Calibri</vt:lpstr>
      <vt:lpstr>Cambria Math</vt:lpstr>
      <vt:lpstr>Times New Roman</vt:lpstr>
      <vt:lpstr>Office Theme</vt:lpstr>
      <vt:lpstr>Mutational signatures:  What caused the mutations in these cancers?  Why do we care? </vt:lpstr>
      <vt:lpstr>Outline</vt:lpstr>
      <vt:lpstr>What are mutational signatures and what are they good for?  Example: Aristolochic acid</vt:lpstr>
      <vt:lpstr>Aristolochic acids and relatives “AA”</vt:lpstr>
      <vt:lpstr> Plants with AA widely used as herbal medicine</vt:lpstr>
      <vt:lpstr>Not just Chinese herbal medicine</vt:lpstr>
      <vt:lpstr>AA: well-known nephrotoxins</vt:lpstr>
      <vt:lpstr>1990s: AA emerges as a human health problem</vt:lpstr>
      <vt:lpstr>漢防己 / 汉防己, hàn fáng jǐ (genus Stephania – no AA)</vt:lpstr>
      <vt:lpstr>廣防己/广防己, guǎng fáng jǐ (genus Aristolochia – has AA)</vt:lpstr>
      <vt:lpstr>PowerPoint Presentation</vt:lpstr>
      <vt:lpstr>Quick review: somatic mutations</vt:lpstr>
      <vt:lpstr>PowerPoint Presentation</vt:lpstr>
      <vt:lpstr>PowerPoint Presentation</vt:lpstr>
      <vt:lpstr>PowerPoint Presentation</vt:lpstr>
      <vt:lpstr>PowerPoint Presentation</vt:lpstr>
      <vt:lpstr>Mutational signature in an AA-exposed upper tract urothelial carcinoma</vt:lpstr>
      <vt:lpstr>Mutational signature in an AA-exposed upper tract urothelial carcinoma</vt:lpstr>
      <vt:lpstr>6 years ago (2013): AA in upper tract urothelial cancer and cell lines</vt:lpstr>
      <vt:lpstr>3 years ago:  AA in multiple tumor types</vt:lpstr>
      <vt:lpstr>Taiwan a known hotspot for AA exposure AA in liver cancer not studied</vt:lpstr>
      <vt:lpstr>78% of Taiwan liver cancers (HCCs) had the AA signature</vt:lpstr>
      <vt:lpstr>How extensive is AA exposure in &gt; 1,600 liver cancers around the world?</vt:lpstr>
      <vt:lpstr>Prevalent AA exposure across &gt; 1,600 liver cancers</vt:lpstr>
      <vt:lpstr>PowerPoint Presentation</vt:lpstr>
      <vt:lpstr>AA can cause liver cancer</vt:lpstr>
      <vt:lpstr>Computational analysis of mutational signatures: State of the art</vt:lpstr>
      <vt:lpstr>What questions do we want to answer?</vt:lpstr>
      <vt:lpstr>What questions do we want to answer?</vt:lpstr>
      <vt:lpstr>Many signatures have been extracted and many have been confirmed by additional evidence</vt:lpstr>
      <vt:lpstr>Sometimes a spectrum is dominated by 1 signature (Herbal medicine aristolochic acid mutations in multiple cancer types)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Cosine similarity versus Euclidean distance</vt:lpstr>
      <vt:lpstr>Data mining can tease apart signatures in large sets of spectra</vt:lpstr>
      <vt:lpstr>Many techniques for extraction are based on   non-negative matrix factorization (NMF)</vt:lpstr>
      <vt:lpstr>Many techniques for mutational signature extraction are based on non-negative matrix factorization (NMF)</vt:lpstr>
      <vt:lpstr>General observations on NMF</vt:lpstr>
      <vt:lpstr>NMF example: SigProfilerExtractor</vt:lpstr>
      <vt:lpstr>SigProfilerExtractor runs NMFs over multiple iterations of bootstrapped data</vt:lpstr>
      <vt:lpstr>SigProfilerExtractor: Selecting the number of signatures</vt:lpstr>
      <vt:lpstr>Known issues with approaches based on non-negative matrix factorization (NMF)</vt:lpstr>
      <vt:lpstr>Common misconception</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Important unsolved problems in mutational signature analysis</vt:lpstr>
      <vt:lpstr>What questions do we want to answer?</vt:lpstr>
      <vt:lpstr>What questions do we want to answer?</vt:lpstr>
      <vt:lpstr>General issues with attribution</vt:lpstr>
      <vt:lpstr>Example: several lung cancers (squamous)  We simply optimized coefficients of each signature to minimize reconstruction error (45 signatures assigned)  Good reconstructions but bad models of reality  (Signatures from Alexandrov, L.B., Kim, J., Haradhvala, N.J. et al. The repertoire of mutational signatures in human cancer. Nature 578, 94–101 (2020). https://doi.org/10.1038/s41586-020-1943-3)</vt:lpstr>
      <vt:lpstr>Impose some sparsity by requiring minimum number of mutations (30 signatures assigned) Still a good reconstruction but  a bad model of reality</vt:lpstr>
      <vt:lpstr>Considering only mutations found in lung cancer (squamous)  Much better</vt:lpstr>
      <vt:lpstr>Considering only mutations found in lung cancer (squamous)  Much better</vt:lpstr>
      <vt:lpstr>What questions do we want to answer?</vt:lpstr>
      <vt:lpstr>PowerPoint Presentation</vt:lpstr>
      <vt:lpstr>PowerPoint Presentation</vt:lpstr>
      <vt:lpstr>PowerPoint Presentation</vt:lpstr>
      <vt:lpstr>PowerPoint Presentation</vt:lpstr>
      <vt:lpstr>We reject the null hypothesis that the reconstruction of the spectrum without the AA signature is as good as the reconstruction with the AA signature</vt:lpstr>
      <vt:lpstr>Can extend the signature presence test to sets of signatures  “Is this set of signatures needed to plausibly account for this spectrum?”</vt:lpstr>
      <vt:lpstr>This means we can find all subsets of signatures that can plausibly account for a spectrum  (usually more than one such subset) </vt:lpstr>
      <vt:lpstr>We can then search among subsets of signatures that can plausibly explain the spectrum to find the “best” subset</vt:lpstr>
      <vt:lpstr>What questions do we want to answer?</vt:lpstr>
      <vt:lpstr>Considering only mutations found in lung cancer (squamous)  Much better</vt:lpstr>
      <vt:lpstr>A notion of the “best” subset among the subsets that can plausibly explain the spectrum</vt:lpstr>
      <vt:lpstr>Summary and next steps</vt:lpstr>
      <vt:lpstr>PowerPoint Presentation</vt:lpstr>
      <vt:lpstr>Acknowledgements for AA in Liver Cancer</vt:lpstr>
      <vt:lpstr>PowerPoint Presentation</vt:lpstr>
      <vt:lpstr>PowerPoint Presentation</vt:lpstr>
      <vt:lpstr>The remainder are “backup slides”</vt:lpstr>
      <vt:lpstr>DBPDE signature is slightly different (Dibenzo(a,l)pyrene-11,12-dihydrodiol-13,14-epoxide, anti-(+/-)-,  CAS 153926-04-6 )</vt:lpstr>
      <vt:lpstr>PowerPoint Presentation</vt:lpstr>
      <vt:lpstr>PowerPoint Presentation</vt:lpstr>
      <vt:lpstr>Proposed AAI metabolism, from Viktoriya Sidorenko slide deck “Liver-kidney organs-on-a-chip reveal distant site for bioactivation of human carcinogen”</vt:lpstr>
      <vt:lpstr>Conceptual context</vt:lpstr>
      <vt:lpstr>Variable and diverse AA content</vt:lpstr>
      <vt:lpstr>Details of kidney damage from AA</vt:lpstr>
      <vt:lpstr>PowerPoint Presentation</vt:lpstr>
      <vt:lpstr>Number of AA mutations was variable</vt:lpstr>
      <vt:lpstr>Number of AA-mutated cancer driver genes was variable</vt:lpstr>
      <vt:lpstr>AA causes liver cancer in mice</vt:lpstr>
      <vt:lpstr>Mutational signature in an AA-exposed upper tract urothelial carcinoma</vt:lpstr>
      <vt:lpstr>Outline</vt:lpstr>
      <vt:lpstr>Variable and diverse AA content</vt:lpstr>
      <vt:lpstr>Preliminary results: Several AA related compounds have similar mutational signatures</vt:lpstr>
      <vt:lpstr>Preliminary results: Several AA related compounds have similar mutational signatures</vt:lpstr>
      <vt:lpstr>Preliminary results: Several AA related compounds have similar mutational signatures</vt:lpstr>
      <vt:lpstr>More AA signatures: Double-base signatures in exposed cell lines and in tumours</vt:lpstr>
      <vt:lpstr>More AA signatures: Deletion signatures in exposed cell lines and in tumours</vt:lpstr>
      <vt:lpstr>Main results</vt:lpstr>
      <vt:lpstr>Evidence that this signature</vt:lpstr>
      <vt:lpstr>Evidence that this signature</vt:lpstr>
      <vt:lpstr>Future research leading to prevention</vt:lpstr>
      <vt:lpstr>AA causes liver cancer in mice</vt:lpstr>
      <vt:lpstr>Slides on attribution – not needed</vt:lpstr>
      <vt:lpstr>Attribution and problems with attribution: The need to consider all available evidence</vt:lpstr>
      <vt:lpstr>Central techniques based on   non negative matrix factorization (NMF)</vt:lpstr>
      <vt:lpstr>For Attribution: Fix the signatures, fit the exposures by standard constrained linear optimization approaches</vt:lpstr>
      <vt:lpstr>Sparsity and plausibility</vt:lpstr>
      <vt:lpstr>Lack of sparsity: every signature is in (almost) every tumor A problem in earlier the predecessors of SignatureProfiler</vt:lpstr>
      <vt:lpstr>Lack of sparsity (close up)</vt:lpstr>
      <vt:lpstr>Extracted signatures good match to ground truth (6 of 11 shown)</vt:lpstr>
      <vt:lpstr>SigProfilerExtractor attribution example SBS40</vt:lpstr>
      <vt:lpstr>SigProfilerExtractor attribution example SBS5</vt:lpstr>
      <vt:lpstr>SigProfilerExtractor attribution example SBS1</vt:lpstr>
      <vt:lpstr>Summary so far</vt:lpstr>
      <vt:lpstr>Why slides</vt:lpstr>
      <vt:lpstr>Why would you want to do signature extraction?</vt:lpstr>
      <vt:lpstr>Important to think about why you are doing signature discovery</vt:lpstr>
      <vt:lpstr>PowerPoint Presentation</vt:lpstr>
      <vt:lpstr>Hierarchical Dirichlet processes (HDP) for mutational signature extraction  / discovery</vt:lpstr>
      <vt:lpstr>HDP for mutational signature discovery</vt:lpstr>
      <vt:lpstr>HDP for mutational signature discovery</vt:lpstr>
      <vt:lpstr>The software for HDP as implemented by Nicola Roberts and TEH Yee Whye</vt:lpstr>
      <vt:lpstr>Part 1: Hierarchical Dirichlet process model for discovering mutational signatures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Mutational signatures:  What caused the mutations in these cancers?  Why do we care? </dc:title>
  <dc:creator>ROZEN STEVEN</dc:creator>
  <cp:lastModifiedBy>ROZEN STEVEN</cp:lastModifiedBy>
  <cp:revision>44</cp:revision>
  <dcterms:created xsi:type="dcterms:W3CDTF">2020-11-26T11:06:34Z</dcterms:created>
  <dcterms:modified xsi:type="dcterms:W3CDTF">2020-11-27T11:21:58Z</dcterms:modified>
</cp:coreProperties>
</file>